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8" r:id="rId16"/>
    <p:sldId id="279" r:id="rId17"/>
    <p:sldId id="280" r:id="rId18"/>
    <p:sldId id="282" r:id="rId19"/>
    <p:sldId id="283" r:id="rId20"/>
    <p:sldId id="284" r:id="rId21"/>
    <p:sldId id="276" r:id="rId22"/>
  </p:sldIdLst>
  <p:sldSz cx="18288000" cy="10287000"/>
  <p:notesSz cx="6858000" cy="9144000"/>
  <p:embeddedFontLst>
    <p:embeddedFont>
      <p:font typeface="29LT Adir Semi-Bold" panose="020B0604020202020204" charset="-78"/>
      <p:regular r:id="rId23"/>
    </p:embeddedFont>
    <p:embeddedFont>
      <p:font typeface="29LT Zarid Sans Bold" panose="020B0604020202020204" charset="-78"/>
      <p:regular r:id="rId24"/>
    </p:embeddedFont>
    <p:embeddedFont>
      <p:font typeface="Ahaleel Bold" panose="020B0604020202020204" charset="-78"/>
      <p:regular r:id="rId25"/>
    </p:embeddedFont>
    <p:embeddedFont>
      <p:font typeface="Cambria Math" panose="02040503050406030204" pitchFamily="18" charset="0"/>
      <p:regular r:id="rId26"/>
    </p:embeddedFont>
    <p:embeddedFont>
      <p:font typeface="Hagrid Heavy" panose="020B0604020202020204" charset="0"/>
      <p:regular r:id="rId27"/>
    </p:embeddedFont>
    <p:embeddedFont>
      <p:font typeface="MediaPro" panose="020B0604020202020204" charset="0"/>
      <p:regular r:id="rId28"/>
    </p:embeddedFont>
    <p:embeddedFont>
      <p:font typeface="MediaPro Medium" panose="020B0604020202020204" charset="0"/>
      <p:regular r:id="rId29"/>
    </p:embeddedFont>
    <p:embeddedFont>
      <p:font typeface="PT Bold Heading" panose="02010400000000000000" pitchFamily="2" charset="-78"/>
      <p:regular r:id="rId30"/>
    </p:embeddedFont>
    <p:embeddedFont>
      <p:font typeface="Tajawal" panose="00000500000000000000" pitchFamily="2" charset="-7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460"/>
    <a:srgbClr val="DB7256"/>
    <a:srgbClr val="FEF4DB"/>
    <a:srgbClr val="F8D16F"/>
    <a:srgbClr val="45AECA"/>
    <a:srgbClr val="E4FC04"/>
    <a:srgbClr val="FAF9F8"/>
    <a:srgbClr val="FBFBF9"/>
    <a:srgbClr val="FDFDFB"/>
    <a:srgbClr val="FB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9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sv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9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5.gif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.gif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13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640277" y="8619730"/>
            <a:ext cx="9007446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919"/>
              </a:lnSpc>
              <a:spcBef>
                <a:spcPct val="0"/>
              </a:spcBef>
            </a:pPr>
            <a:r>
              <a:rPr lang="ar-EG" sz="2799" b="1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  <a:rtl/>
              </a:rPr>
              <a:t>المجموعة الأولى</a:t>
            </a:r>
          </a:p>
        </p:txBody>
      </p:sp>
      <p:pic>
        <p:nvPicPr>
          <p:cNvPr id="15" name="صورة 14" descr="صورة تحتوي على فن الطفل, ثابت, دبوس رسم&#10;&#10;تم إنشاء الوصف تلقائياً">
            <a:extLst>
              <a:ext uri="{FF2B5EF4-FFF2-40B4-BE49-F238E27FC236}">
                <a16:creationId xmlns:a16="http://schemas.microsoft.com/office/drawing/2014/main" id="{8C83DB8F-D8CA-AC4D-057D-C576EC11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صورة 2" descr="صورة تحتوي على الرسومات, تصميم الجرافيك, الخط, شعار&#10;&#10;تم إنشاء الوصف تلقائياً">
            <a:extLst>
              <a:ext uri="{FF2B5EF4-FFF2-40B4-BE49-F238E27FC236}">
                <a16:creationId xmlns:a16="http://schemas.microsoft.com/office/drawing/2014/main" id="{45CE33E5-1E72-57A3-7FC4-7D3E79DDD2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E84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-1905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851696">
            <a:off x="-1379371" y="4071303"/>
            <a:ext cx="5208333" cy="6708626"/>
          </a:xfrm>
          <a:custGeom>
            <a:avLst/>
            <a:gdLst/>
            <a:ahLst/>
            <a:cxnLst/>
            <a:rect l="l" t="t" r="r" b="b"/>
            <a:pathLst>
              <a:path w="5208333" h="6708626">
                <a:moveTo>
                  <a:pt x="0" y="0"/>
                </a:moveTo>
                <a:lnTo>
                  <a:pt x="5208333" y="0"/>
                </a:lnTo>
                <a:lnTo>
                  <a:pt x="5208333" y="6708626"/>
                </a:lnTo>
                <a:lnTo>
                  <a:pt x="0" y="670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8" name="Freeform 18"/>
          <p:cNvSpPr/>
          <p:nvPr/>
        </p:nvSpPr>
        <p:spPr>
          <a:xfrm>
            <a:off x="16411280" y="8909555"/>
            <a:ext cx="2333184" cy="1892000"/>
          </a:xfrm>
          <a:custGeom>
            <a:avLst/>
            <a:gdLst/>
            <a:ahLst/>
            <a:cxnLst/>
            <a:rect l="l" t="t" r="r" b="b"/>
            <a:pathLst>
              <a:path w="2333184" h="1892000">
                <a:moveTo>
                  <a:pt x="0" y="0"/>
                </a:moveTo>
                <a:lnTo>
                  <a:pt x="2333185" y="0"/>
                </a:lnTo>
                <a:lnTo>
                  <a:pt x="2333185" y="1892000"/>
                </a:lnTo>
                <a:lnTo>
                  <a:pt x="0" y="189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9" name="Freeform 19"/>
          <p:cNvSpPr/>
          <p:nvPr/>
        </p:nvSpPr>
        <p:spPr>
          <a:xfrm rot="-1471906" flipH="1">
            <a:off x="2042451" y="767705"/>
            <a:ext cx="2967040" cy="2406000"/>
          </a:xfrm>
          <a:custGeom>
            <a:avLst/>
            <a:gdLst/>
            <a:ahLst/>
            <a:cxnLst/>
            <a:rect l="l" t="t" r="r" b="b"/>
            <a:pathLst>
              <a:path w="2967040" h="2406000">
                <a:moveTo>
                  <a:pt x="2967039" y="0"/>
                </a:moveTo>
                <a:lnTo>
                  <a:pt x="0" y="0"/>
                </a:lnTo>
                <a:lnTo>
                  <a:pt x="0" y="2405999"/>
                </a:lnTo>
                <a:lnTo>
                  <a:pt x="2967039" y="2405999"/>
                </a:lnTo>
                <a:lnTo>
                  <a:pt x="29670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20" name="Group 20"/>
          <p:cNvGrpSpPr/>
          <p:nvPr/>
        </p:nvGrpSpPr>
        <p:grpSpPr>
          <a:xfrm rot="206943">
            <a:off x="15057387" y="-1122328"/>
            <a:ext cx="7149025" cy="4277255"/>
            <a:chOff x="0" y="0"/>
            <a:chExt cx="9532033" cy="5703006"/>
          </a:xfrm>
        </p:grpSpPr>
        <p:sp>
          <p:nvSpPr>
            <p:cNvPr id="21" name="Freeform 21"/>
            <p:cNvSpPr/>
            <p:nvPr/>
          </p:nvSpPr>
          <p:spPr>
            <a:xfrm>
              <a:off x="0" y="273075"/>
              <a:ext cx="5370695" cy="5429931"/>
            </a:xfrm>
            <a:custGeom>
              <a:avLst/>
              <a:gdLst/>
              <a:ahLst/>
              <a:cxnLst/>
              <a:rect l="l" t="t" r="r" b="b"/>
              <a:pathLst>
                <a:path w="5370695" h="5429931">
                  <a:moveTo>
                    <a:pt x="0" y="0"/>
                  </a:moveTo>
                  <a:lnTo>
                    <a:pt x="5370695" y="0"/>
                  </a:lnTo>
                  <a:lnTo>
                    <a:pt x="5370695" y="5429931"/>
                  </a:lnTo>
                  <a:lnTo>
                    <a:pt x="0" y="5429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22" name="Freeform 22"/>
            <p:cNvSpPr/>
            <p:nvPr/>
          </p:nvSpPr>
          <p:spPr>
            <a:xfrm flipV="1">
              <a:off x="4161338" y="0"/>
              <a:ext cx="5370695" cy="5429931"/>
            </a:xfrm>
            <a:custGeom>
              <a:avLst/>
              <a:gdLst/>
              <a:ahLst/>
              <a:cxnLst/>
              <a:rect l="l" t="t" r="r" b="b"/>
              <a:pathLst>
                <a:path w="5370695" h="5429931">
                  <a:moveTo>
                    <a:pt x="0" y="5429931"/>
                  </a:moveTo>
                  <a:lnTo>
                    <a:pt x="5370695" y="5429931"/>
                  </a:lnTo>
                  <a:lnTo>
                    <a:pt x="5370695" y="0"/>
                  </a:lnTo>
                  <a:lnTo>
                    <a:pt x="0" y="0"/>
                  </a:lnTo>
                  <a:lnTo>
                    <a:pt x="0" y="5429931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69BAF47E-86BB-B43D-3DBF-88E1FC27C87F}"/>
              </a:ext>
            </a:extLst>
          </p:cNvPr>
          <p:cNvGrpSpPr/>
          <p:nvPr/>
        </p:nvGrpSpPr>
        <p:grpSpPr>
          <a:xfrm rot="5400000">
            <a:off x="17218735" y="3779997"/>
            <a:ext cx="649036" cy="567907"/>
            <a:chOff x="0" y="0"/>
            <a:chExt cx="812800" cy="711200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4D7A7B1-4942-AB32-BC5B-2123C6B6876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DB7256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FD6FF2B0-CEE2-7399-7F9D-C4133528394C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B4825B6B-D4DE-4864-D558-2730C587F807}"/>
              </a:ext>
            </a:extLst>
          </p:cNvPr>
          <p:cNvSpPr txBox="1"/>
          <p:nvPr/>
        </p:nvSpPr>
        <p:spPr>
          <a:xfrm>
            <a:off x="12192000" y="3825825"/>
            <a:ext cx="471771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SA" sz="3499" b="1" dirty="0">
                <a:solidFill>
                  <a:srgbClr val="DB7256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حــركة المقذوف المركبة </a:t>
            </a:r>
            <a:r>
              <a:rPr lang="ar-EG" sz="3499" b="1" dirty="0">
                <a:solidFill>
                  <a:srgbClr val="DB7256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  :</a:t>
            </a:r>
          </a:p>
        </p:txBody>
      </p:sp>
      <p:sp>
        <p:nvSpPr>
          <p:cNvPr id="27" name="مستطيل: زوايا مستديرة 26">
            <a:extLst>
              <a:ext uri="{FF2B5EF4-FFF2-40B4-BE49-F238E27FC236}">
                <a16:creationId xmlns:a16="http://schemas.microsoft.com/office/drawing/2014/main" id="{ED3626C3-8592-3226-CB8D-3B7F7F4CC63C}"/>
              </a:ext>
            </a:extLst>
          </p:cNvPr>
          <p:cNvSpPr/>
          <p:nvPr/>
        </p:nvSpPr>
        <p:spPr>
          <a:xfrm>
            <a:off x="3124200" y="3825826"/>
            <a:ext cx="9384767" cy="708075"/>
          </a:xfrm>
          <a:prstGeom prst="roundRect">
            <a:avLst/>
          </a:prstGeom>
          <a:solidFill>
            <a:srgbClr val="45A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F36DB41-53A2-8A42-5780-628BE5335E35}"/>
              </a:ext>
            </a:extLst>
          </p:cNvPr>
          <p:cNvSpPr txBox="1"/>
          <p:nvPr/>
        </p:nvSpPr>
        <p:spPr>
          <a:xfrm>
            <a:off x="3082777" y="3831206"/>
            <a:ext cx="946761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SA" sz="3499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هي حركة مركبة من حركتين : المقذوف الرأسي + الأفقي</a:t>
            </a:r>
            <a:endParaRPr lang="ar-EG" sz="3499" dirty="0">
              <a:solidFill>
                <a:srgbClr val="FFFFFF"/>
              </a:solidFill>
              <a:latin typeface="MediaPro"/>
              <a:ea typeface="MediaPro"/>
              <a:cs typeface="MediaPro"/>
              <a:sym typeface="MediaPro"/>
              <a:rtl/>
            </a:endParaRPr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09AECDFE-1A86-0B0C-239E-51BE8BD1AFF2}"/>
              </a:ext>
            </a:extLst>
          </p:cNvPr>
          <p:cNvSpPr txBox="1"/>
          <p:nvPr/>
        </p:nvSpPr>
        <p:spPr>
          <a:xfrm>
            <a:off x="4038600" y="4733865"/>
            <a:ext cx="785000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400" b="1" dirty="0">
                <a:latin typeface="Calibri" panose="020F0502020204030204" pitchFamily="34" charset="0"/>
                <a:cs typeface="Calibri" panose="020F0502020204030204" pitchFamily="34" charset="0"/>
              </a:rPr>
              <a:t> مثال على ذلك : </a:t>
            </a:r>
            <a:endParaRPr lang="ar-SA" sz="2400" dirty="0"/>
          </a:p>
        </p:txBody>
      </p:sp>
      <p:pic>
        <p:nvPicPr>
          <p:cNvPr id="30" name="Picture 2" descr="http://www.crazycalicocreations.com/tutorials/multispeedani/images/yellowblueani.gif">
            <a:extLst>
              <a:ext uri="{FF2B5EF4-FFF2-40B4-BE49-F238E27FC236}">
                <a16:creationId xmlns:a16="http://schemas.microsoft.com/office/drawing/2014/main" id="{EA8F5B6A-DECB-FA2F-DFF3-407D3754D7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68038" y="6357589"/>
            <a:ext cx="2791126" cy="2791126"/>
          </a:xfrm>
          <a:prstGeom prst="roundRect">
            <a:avLst/>
          </a:prstGeom>
          <a:noFill/>
          <a:ln w="57150">
            <a:solidFill>
              <a:srgbClr val="DB7256"/>
            </a:solidFill>
          </a:ln>
        </p:spPr>
      </p:pic>
      <p:sp>
        <p:nvSpPr>
          <p:cNvPr id="31" name="Freeform 19">
            <a:extLst>
              <a:ext uri="{FF2B5EF4-FFF2-40B4-BE49-F238E27FC236}">
                <a16:creationId xmlns:a16="http://schemas.microsoft.com/office/drawing/2014/main" id="{F826DC61-A97D-A328-0E61-890F78F8F1B7}"/>
              </a:ext>
            </a:extLst>
          </p:cNvPr>
          <p:cNvSpPr/>
          <p:nvPr/>
        </p:nvSpPr>
        <p:spPr>
          <a:xfrm rot="7144388">
            <a:off x="5745315" y="5294586"/>
            <a:ext cx="1484335" cy="419325"/>
          </a:xfrm>
          <a:custGeom>
            <a:avLst/>
            <a:gdLst/>
            <a:ahLst/>
            <a:cxnLst/>
            <a:rect l="l" t="t" r="r" b="b"/>
            <a:pathLst>
              <a:path w="1484335" h="419325">
                <a:moveTo>
                  <a:pt x="0" y="0"/>
                </a:moveTo>
                <a:lnTo>
                  <a:pt x="1484335" y="0"/>
                </a:lnTo>
                <a:lnTo>
                  <a:pt x="1484335" y="419325"/>
                </a:lnTo>
                <a:lnTo>
                  <a:pt x="0" y="419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A49A4E09-B282-FEFA-5A6C-35C2BF8FB09A}"/>
              </a:ext>
            </a:extLst>
          </p:cNvPr>
          <p:cNvGrpSpPr/>
          <p:nvPr/>
        </p:nvGrpSpPr>
        <p:grpSpPr>
          <a:xfrm>
            <a:off x="5943600" y="631208"/>
            <a:ext cx="6019799" cy="1121275"/>
            <a:chOff x="0" y="0"/>
            <a:chExt cx="1211442" cy="292086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5F929F61-6E43-7F41-588F-9AEB7A051E29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372F0866-E7BB-9FB4-7C17-6D1F6A4C21D3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12">
            <a:extLst>
              <a:ext uri="{FF2B5EF4-FFF2-40B4-BE49-F238E27FC236}">
                <a16:creationId xmlns:a16="http://schemas.microsoft.com/office/drawing/2014/main" id="{8FCBAAE6-27DD-81A0-7F01-A7AA1A49F27C}"/>
              </a:ext>
            </a:extLst>
          </p:cNvPr>
          <p:cNvSpPr txBox="1"/>
          <p:nvPr/>
        </p:nvSpPr>
        <p:spPr>
          <a:xfrm>
            <a:off x="53995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4" name="Freeform 4"/>
          <p:cNvSpPr/>
          <p:nvPr/>
        </p:nvSpPr>
        <p:spPr>
          <a:xfrm rot="1556660">
            <a:off x="-1052082" y="1470135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525658">
            <a:off x="2701038" y="8336663"/>
            <a:ext cx="2166219" cy="1756606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712252">
            <a:off x="-1151088" y="5703479"/>
            <a:ext cx="4723026" cy="5598414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428B4A76-1FBC-6A95-1BC3-5EFCA5BBF0E2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E086B6E-7FF2-FA18-37EF-F58D79D10ABE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82058684-7814-A85C-A88E-224E8734CA56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91A76AC1-73F1-9AEF-CA03-95B7AB416685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318128B7-BC57-7F8F-AC14-97FF1B8B6ECF}"/>
              </a:ext>
            </a:extLst>
          </p:cNvPr>
          <p:cNvSpPr txBox="1"/>
          <p:nvPr/>
        </p:nvSpPr>
        <p:spPr>
          <a:xfrm>
            <a:off x="9645807" y="2167528"/>
            <a:ext cx="80261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800" dirty="0">
                <a:solidFill>
                  <a:srgbClr val="C00000"/>
                </a:solidFill>
                <a:cs typeface="PT Bold Heading" pitchFamily="2" charset="-78"/>
              </a:rPr>
              <a:t>في الحالة الأولى: </a:t>
            </a:r>
            <a:r>
              <a:rPr lang="ar-SA" sz="2800" dirty="0">
                <a:solidFill>
                  <a:schemeClr val="tx1">
                    <a:lumMod val="95000"/>
                    <a:lumOff val="5000"/>
                  </a:schemeClr>
                </a:solidFill>
                <a:cs typeface="PT Bold Heading" pitchFamily="2" charset="-78"/>
              </a:rPr>
              <a:t>السرعة والتسارع للأسفل ( مركبة واحدة )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A22FA1ED-A63E-C5E7-45E2-518068B1D23F}"/>
              </a:ext>
            </a:extLst>
          </p:cNvPr>
          <p:cNvSpPr txBox="1"/>
          <p:nvPr/>
        </p:nvSpPr>
        <p:spPr>
          <a:xfrm>
            <a:off x="9144000" y="2796989"/>
            <a:ext cx="870084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800" dirty="0">
                <a:solidFill>
                  <a:srgbClr val="C00000"/>
                </a:solidFill>
                <a:cs typeface="PT Bold Heading" pitchFamily="2" charset="-78"/>
              </a:rPr>
              <a:t>في الحالة الثانية: </a:t>
            </a:r>
            <a:r>
              <a:rPr lang="ar-SA" sz="2800" dirty="0">
                <a:cs typeface="PT Bold Heading" pitchFamily="2" charset="-78"/>
              </a:rPr>
              <a:t>السرعة والتسارع لهما مركبتين على ( </a:t>
            </a:r>
            <a:r>
              <a:rPr lang="en-US" sz="2800" dirty="0">
                <a:cs typeface="PT Bold Heading" pitchFamily="2" charset="-78"/>
              </a:rPr>
              <a:t>X , y</a:t>
            </a:r>
            <a:r>
              <a:rPr lang="ar-SA" sz="2800" dirty="0">
                <a:cs typeface="PT Bold Heading" pitchFamily="2" charset="-78"/>
              </a:rPr>
              <a:t> )</a:t>
            </a:r>
          </a:p>
        </p:txBody>
      </p:sp>
      <p:sp>
        <p:nvSpPr>
          <p:cNvPr id="18" name="مستطيل: زوايا مستديرة 17">
            <a:extLst>
              <a:ext uri="{FF2B5EF4-FFF2-40B4-BE49-F238E27FC236}">
                <a16:creationId xmlns:a16="http://schemas.microsoft.com/office/drawing/2014/main" id="{4313C287-7BFD-15D0-24A2-FEEF64547D4F}"/>
              </a:ext>
            </a:extLst>
          </p:cNvPr>
          <p:cNvSpPr/>
          <p:nvPr/>
        </p:nvSpPr>
        <p:spPr>
          <a:xfrm>
            <a:off x="5298282" y="5143500"/>
            <a:ext cx="4201796" cy="5029944"/>
          </a:xfrm>
          <a:prstGeom prst="roundRect">
            <a:avLst/>
          </a:prstGeom>
          <a:solidFill>
            <a:srgbClr val="DB72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مستطيل 18">
            <a:extLst>
              <a:ext uri="{FF2B5EF4-FFF2-40B4-BE49-F238E27FC236}">
                <a16:creationId xmlns:a16="http://schemas.microsoft.com/office/drawing/2014/main" id="{C6530B50-237B-655B-5799-7C554FE5A341}"/>
              </a:ext>
            </a:extLst>
          </p:cNvPr>
          <p:cNvSpPr/>
          <p:nvPr/>
        </p:nvSpPr>
        <p:spPr>
          <a:xfrm>
            <a:off x="6969779" y="8740206"/>
            <a:ext cx="1066896" cy="1187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0261A4B8-28D5-AF3C-B04D-424C8B65D7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2080" y="9433114"/>
            <a:ext cx="989877" cy="4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رابط مستقيم 20">
            <a:extLst>
              <a:ext uri="{FF2B5EF4-FFF2-40B4-BE49-F238E27FC236}">
                <a16:creationId xmlns:a16="http://schemas.microsoft.com/office/drawing/2014/main" id="{D2AA6CC2-F5E7-23BD-F3EB-417735CCB5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72861" y="8905853"/>
            <a:ext cx="457241" cy="197975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مستقيم 21">
            <a:extLst>
              <a:ext uri="{FF2B5EF4-FFF2-40B4-BE49-F238E27FC236}">
                <a16:creationId xmlns:a16="http://schemas.microsoft.com/office/drawing/2014/main" id="{2461E19A-CECF-24BD-D07A-1391AD1D38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25276" y="9501977"/>
            <a:ext cx="152412" cy="96787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ستطيل: زوايا مستديرة 22">
            <a:extLst>
              <a:ext uri="{FF2B5EF4-FFF2-40B4-BE49-F238E27FC236}">
                <a16:creationId xmlns:a16="http://schemas.microsoft.com/office/drawing/2014/main" id="{B544E5D7-DF12-F3E8-F6AA-981AC5C430AB}"/>
              </a:ext>
            </a:extLst>
          </p:cNvPr>
          <p:cNvSpPr/>
          <p:nvPr/>
        </p:nvSpPr>
        <p:spPr>
          <a:xfrm>
            <a:off x="5935645" y="5587457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4" name="مستطيل: زوايا مستديرة 23">
            <a:extLst>
              <a:ext uri="{FF2B5EF4-FFF2-40B4-BE49-F238E27FC236}">
                <a16:creationId xmlns:a16="http://schemas.microsoft.com/office/drawing/2014/main" id="{6D7BC19F-2215-F300-B2E2-72CCC77CC094}"/>
              </a:ext>
            </a:extLst>
          </p:cNvPr>
          <p:cNvSpPr/>
          <p:nvPr/>
        </p:nvSpPr>
        <p:spPr>
          <a:xfrm>
            <a:off x="8036675" y="5582906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ستطيل: زوايا مستديرة 24">
            <a:extLst>
              <a:ext uri="{FF2B5EF4-FFF2-40B4-BE49-F238E27FC236}">
                <a16:creationId xmlns:a16="http://schemas.microsoft.com/office/drawing/2014/main" id="{354B0721-D8A9-22EE-796F-330562AC075E}"/>
              </a:ext>
            </a:extLst>
          </p:cNvPr>
          <p:cNvSpPr/>
          <p:nvPr/>
        </p:nvSpPr>
        <p:spPr>
          <a:xfrm>
            <a:off x="7004935" y="6766982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45C588CE-8EB8-6187-559A-04FA020CF60B}"/>
              </a:ext>
            </a:extLst>
          </p:cNvPr>
          <p:cNvSpPr txBox="1"/>
          <p:nvPr/>
        </p:nvSpPr>
        <p:spPr>
          <a:xfrm>
            <a:off x="6474527" y="7681890"/>
            <a:ext cx="20574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b="1" dirty="0">
                <a:solidFill>
                  <a:schemeClr val="bg1"/>
                </a:solidFill>
                <a:latin typeface="29LT Zarid Sans Bold" panose="020B0604020202020204" charset="-78"/>
                <a:cs typeface="29LT Zarid Sans Bold" panose="020B0604020202020204" charset="-78"/>
              </a:rPr>
              <a:t>مــــــــبنى</a:t>
            </a:r>
          </a:p>
        </p:txBody>
      </p:sp>
      <p:grpSp>
        <p:nvGrpSpPr>
          <p:cNvPr id="69" name="مجموعة 76">
            <a:extLst>
              <a:ext uri="{FF2B5EF4-FFF2-40B4-BE49-F238E27FC236}">
                <a16:creationId xmlns:a16="http://schemas.microsoft.com/office/drawing/2014/main" id="{D72CD288-1E67-2B60-8E9C-0ED01D8EF393}"/>
              </a:ext>
            </a:extLst>
          </p:cNvPr>
          <p:cNvGrpSpPr/>
          <p:nvPr/>
        </p:nvGrpSpPr>
        <p:grpSpPr>
          <a:xfrm>
            <a:off x="9679597" y="5669041"/>
            <a:ext cx="260322" cy="3841312"/>
            <a:chOff x="2522801" y="2462021"/>
            <a:chExt cx="260322" cy="3841312"/>
          </a:xfrm>
        </p:grpSpPr>
        <p:sp>
          <p:nvSpPr>
            <p:cNvPr id="70" name="شكل بيضاوي 69">
              <a:extLst>
                <a:ext uri="{FF2B5EF4-FFF2-40B4-BE49-F238E27FC236}">
                  <a16:creationId xmlns:a16="http://schemas.microsoft.com/office/drawing/2014/main" id="{BCAF1003-E41E-10C1-666A-BF54CBA40535}"/>
                </a:ext>
              </a:extLst>
            </p:cNvPr>
            <p:cNvSpPr/>
            <p:nvPr/>
          </p:nvSpPr>
          <p:spPr>
            <a:xfrm>
              <a:off x="2532281" y="2462021"/>
              <a:ext cx="250842" cy="226148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1" name="شكل بيضاوي 70">
              <a:extLst>
                <a:ext uri="{FF2B5EF4-FFF2-40B4-BE49-F238E27FC236}">
                  <a16:creationId xmlns:a16="http://schemas.microsoft.com/office/drawing/2014/main" id="{D0E0D8B0-E39F-825A-B7D7-348618DA087B}"/>
                </a:ext>
              </a:extLst>
            </p:cNvPr>
            <p:cNvSpPr/>
            <p:nvPr/>
          </p:nvSpPr>
          <p:spPr>
            <a:xfrm>
              <a:off x="2551157" y="2993787"/>
              <a:ext cx="201523" cy="178025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2" name="شكل بيضاوي 71">
              <a:extLst>
                <a:ext uri="{FF2B5EF4-FFF2-40B4-BE49-F238E27FC236}">
                  <a16:creationId xmlns:a16="http://schemas.microsoft.com/office/drawing/2014/main" id="{42E96EED-20FC-53CC-84F6-31FB8F96F2FD}"/>
                </a:ext>
              </a:extLst>
            </p:cNvPr>
            <p:cNvSpPr/>
            <p:nvPr/>
          </p:nvSpPr>
          <p:spPr>
            <a:xfrm flipH="1">
              <a:off x="2553244" y="3830173"/>
              <a:ext cx="201523" cy="19661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3" name="شكل بيضاوي 72">
              <a:extLst>
                <a:ext uri="{FF2B5EF4-FFF2-40B4-BE49-F238E27FC236}">
                  <a16:creationId xmlns:a16="http://schemas.microsoft.com/office/drawing/2014/main" id="{1878CE97-F37A-5A7A-A6A4-695CA33FADEE}"/>
                </a:ext>
              </a:extLst>
            </p:cNvPr>
            <p:cNvSpPr/>
            <p:nvPr/>
          </p:nvSpPr>
          <p:spPr>
            <a:xfrm>
              <a:off x="2532281" y="4882582"/>
              <a:ext cx="201523" cy="26629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4" name="شكل بيضاوي 73">
              <a:extLst>
                <a:ext uri="{FF2B5EF4-FFF2-40B4-BE49-F238E27FC236}">
                  <a16:creationId xmlns:a16="http://schemas.microsoft.com/office/drawing/2014/main" id="{5614A261-123E-2D6E-D8FF-A71D28A10084}"/>
                </a:ext>
              </a:extLst>
            </p:cNvPr>
            <p:cNvSpPr/>
            <p:nvPr/>
          </p:nvSpPr>
          <p:spPr>
            <a:xfrm>
              <a:off x="2522801" y="6106719"/>
              <a:ext cx="201523" cy="19661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75" name="مجموعة 82">
            <a:extLst>
              <a:ext uri="{FF2B5EF4-FFF2-40B4-BE49-F238E27FC236}">
                <a16:creationId xmlns:a16="http://schemas.microsoft.com/office/drawing/2014/main" id="{29551C26-0E3A-7737-2C06-938CAA5EB9FF}"/>
              </a:ext>
            </a:extLst>
          </p:cNvPr>
          <p:cNvGrpSpPr/>
          <p:nvPr/>
        </p:nvGrpSpPr>
        <p:grpSpPr>
          <a:xfrm>
            <a:off x="9751605" y="5761965"/>
            <a:ext cx="4071966" cy="3714776"/>
            <a:chOff x="2571736" y="2500306"/>
            <a:chExt cx="4071966" cy="3714776"/>
          </a:xfrm>
        </p:grpSpPr>
        <p:sp>
          <p:nvSpPr>
            <p:cNvPr id="76" name="شكل بيضاوي 75">
              <a:extLst>
                <a:ext uri="{FF2B5EF4-FFF2-40B4-BE49-F238E27FC236}">
                  <a16:creationId xmlns:a16="http://schemas.microsoft.com/office/drawing/2014/main" id="{E5717E12-3895-A2DA-584E-C06D3E9B11B3}"/>
                </a:ext>
              </a:extLst>
            </p:cNvPr>
            <p:cNvSpPr/>
            <p:nvPr/>
          </p:nvSpPr>
          <p:spPr>
            <a:xfrm>
              <a:off x="2571736" y="2500306"/>
              <a:ext cx="142876" cy="14287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7" name="شكل بيضاوي 76">
              <a:extLst>
                <a:ext uri="{FF2B5EF4-FFF2-40B4-BE49-F238E27FC236}">
                  <a16:creationId xmlns:a16="http://schemas.microsoft.com/office/drawing/2014/main" id="{9B5096C8-8E12-EB11-4AC6-701D0B646A47}"/>
                </a:ext>
              </a:extLst>
            </p:cNvPr>
            <p:cNvSpPr/>
            <p:nvPr/>
          </p:nvSpPr>
          <p:spPr>
            <a:xfrm>
              <a:off x="3714744" y="2714620"/>
              <a:ext cx="142876" cy="14287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78" name="شكل بيضاوي 77">
              <a:extLst>
                <a:ext uri="{FF2B5EF4-FFF2-40B4-BE49-F238E27FC236}">
                  <a16:creationId xmlns:a16="http://schemas.microsoft.com/office/drawing/2014/main" id="{E24D9288-8660-7EC4-3D2F-8580B4ADF8D6}"/>
                </a:ext>
              </a:extLst>
            </p:cNvPr>
            <p:cNvSpPr/>
            <p:nvPr/>
          </p:nvSpPr>
          <p:spPr>
            <a:xfrm>
              <a:off x="4857752" y="3500438"/>
              <a:ext cx="142876" cy="14287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79" name="شكل بيضاوي 78">
              <a:extLst>
                <a:ext uri="{FF2B5EF4-FFF2-40B4-BE49-F238E27FC236}">
                  <a16:creationId xmlns:a16="http://schemas.microsoft.com/office/drawing/2014/main" id="{53194EA0-9DC1-7410-70E0-A2845BA8605E}"/>
                </a:ext>
              </a:extLst>
            </p:cNvPr>
            <p:cNvSpPr/>
            <p:nvPr/>
          </p:nvSpPr>
          <p:spPr>
            <a:xfrm>
              <a:off x="5786446" y="4643446"/>
              <a:ext cx="142876" cy="14287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0" name="شكل بيضاوي 79">
              <a:extLst>
                <a:ext uri="{FF2B5EF4-FFF2-40B4-BE49-F238E27FC236}">
                  <a16:creationId xmlns:a16="http://schemas.microsoft.com/office/drawing/2014/main" id="{CB768FCD-0FC4-F767-EFD8-656E7C92BF53}"/>
                </a:ext>
              </a:extLst>
            </p:cNvPr>
            <p:cNvSpPr/>
            <p:nvPr/>
          </p:nvSpPr>
          <p:spPr>
            <a:xfrm>
              <a:off x="6500826" y="6072206"/>
              <a:ext cx="142876" cy="14287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81" name="مجموعة 38">
            <a:extLst>
              <a:ext uri="{FF2B5EF4-FFF2-40B4-BE49-F238E27FC236}">
                <a16:creationId xmlns:a16="http://schemas.microsoft.com/office/drawing/2014/main" id="{2DEB00F1-4099-571E-2B8A-E42E52788DA1}"/>
              </a:ext>
            </a:extLst>
          </p:cNvPr>
          <p:cNvGrpSpPr/>
          <p:nvPr/>
        </p:nvGrpSpPr>
        <p:grpSpPr>
          <a:xfrm>
            <a:off x="10553693" y="7242280"/>
            <a:ext cx="1008741" cy="1532945"/>
            <a:chOff x="2999570" y="3858422"/>
            <a:chExt cx="379472" cy="1143008"/>
          </a:xfrm>
        </p:grpSpPr>
        <p:cxnSp>
          <p:nvCxnSpPr>
            <p:cNvPr id="82" name="رابط كسهم مستقيم 81">
              <a:extLst>
                <a:ext uri="{FF2B5EF4-FFF2-40B4-BE49-F238E27FC236}">
                  <a16:creationId xmlns:a16="http://schemas.microsoft.com/office/drawing/2014/main" id="{48F987D1-0347-DCFB-548C-906CB2CF125E}"/>
                </a:ext>
              </a:extLst>
            </p:cNvPr>
            <p:cNvCxnSpPr/>
            <p:nvPr/>
          </p:nvCxnSpPr>
          <p:spPr>
            <a:xfrm rot="5400000">
              <a:off x="2428860" y="4429132"/>
              <a:ext cx="114300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مربع نص 82">
              <a:extLst>
                <a:ext uri="{FF2B5EF4-FFF2-40B4-BE49-F238E27FC236}">
                  <a16:creationId xmlns:a16="http://schemas.microsoft.com/office/drawing/2014/main" id="{3EF0FA35-2A6A-8D6A-E30C-273D2E999C31}"/>
                </a:ext>
              </a:extLst>
            </p:cNvPr>
            <p:cNvSpPr txBox="1"/>
            <p:nvPr/>
          </p:nvSpPr>
          <p:spPr>
            <a:xfrm>
              <a:off x="3020350" y="4057673"/>
              <a:ext cx="358692" cy="7573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V</a:t>
              </a:r>
            </a:p>
            <a:p>
              <a:endParaRPr lang="en-US" sz="2000" dirty="0"/>
            </a:p>
            <a:p>
              <a:r>
                <a:rPr lang="en-US" sz="2000" dirty="0"/>
                <a:t>a</a:t>
              </a:r>
              <a:endParaRPr lang="ar-SA" sz="2000" dirty="0"/>
            </a:p>
          </p:txBody>
        </p:sp>
      </p:grpSp>
      <p:grpSp>
        <p:nvGrpSpPr>
          <p:cNvPr id="84" name="مجموعة 83">
            <a:extLst>
              <a:ext uri="{FF2B5EF4-FFF2-40B4-BE49-F238E27FC236}">
                <a16:creationId xmlns:a16="http://schemas.microsoft.com/office/drawing/2014/main" id="{196D643E-8B1F-2CEE-CC7E-9B8901A44DCB}"/>
              </a:ext>
            </a:extLst>
          </p:cNvPr>
          <p:cNvGrpSpPr/>
          <p:nvPr/>
        </p:nvGrpSpPr>
        <p:grpSpPr>
          <a:xfrm>
            <a:off x="14146007" y="6373039"/>
            <a:ext cx="1747434" cy="1900387"/>
            <a:chOff x="8646556" y="3105028"/>
            <a:chExt cx="1143008" cy="1375534"/>
          </a:xfrm>
        </p:grpSpPr>
        <p:grpSp>
          <p:nvGrpSpPr>
            <p:cNvPr id="85" name="مجموعة 71">
              <a:extLst>
                <a:ext uri="{FF2B5EF4-FFF2-40B4-BE49-F238E27FC236}">
                  <a16:creationId xmlns:a16="http://schemas.microsoft.com/office/drawing/2014/main" id="{A575979F-C4C4-2F49-4817-2FF6D8568DD0}"/>
                </a:ext>
              </a:extLst>
            </p:cNvPr>
            <p:cNvGrpSpPr/>
            <p:nvPr/>
          </p:nvGrpSpPr>
          <p:grpSpPr>
            <a:xfrm>
              <a:off x="8677039" y="3337554"/>
              <a:ext cx="318692" cy="1143008"/>
              <a:chOff x="2999570" y="3858422"/>
              <a:chExt cx="318692" cy="1143008"/>
            </a:xfrm>
          </p:grpSpPr>
          <p:cxnSp>
            <p:nvCxnSpPr>
              <p:cNvPr id="89" name="رابط كسهم مستقيم 88">
                <a:extLst>
                  <a:ext uri="{FF2B5EF4-FFF2-40B4-BE49-F238E27FC236}">
                    <a16:creationId xmlns:a16="http://schemas.microsoft.com/office/drawing/2014/main" id="{0F68732B-42A3-289B-2E24-6E0825451975}"/>
                  </a:ext>
                </a:extLst>
              </p:cNvPr>
              <p:cNvCxnSpPr/>
              <p:nvPr/>
            </p:nvCxnSpPr>
            <p:spPr>
              <a:xfrm rot="5400000">
                <a:off x="2428860" y="4429132"/>
                <a:ext cx="114300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مربع نص 89">
                <a:extLst>
                  <a:ext uri="{FF2B5EF4-FFF2-40B4-BE49-F238E27FC236}">
                    <a16:creationId xmlns:a16="http://schemas.microsoft.com/office/drawing/2014/main" id="{269EB6C7-785B-BDCB-2381-20A022472147}"/>
                  </a:ext>
                </a:extLst>
              </p:cNvPr>
              <p:cNvSpPr txBox="1"/>
              <p:nvPr/>
            </p:nvSpPr>
            <p:spPr>
              <a:xfrm>
                <a:off x="3025805" y="4000504"/>
                <a:ext cx="292457" cy="86881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dirty="0" err="1"/>
                  <a:t>V</a:t>
                </a:r>
                <a:r>
                  <a:rPr lang="en-US" sz="2400" baseline="-25000" dirty="0" err="1"/>
                  <a:t>y</a:t>
                </a:r>
                <a:endParaRPr lang="en-US" sz="2400" baseline="-25000" dirty="0"/>
              </a:p>
              <a:p>
                <a:endParaRPr lang="en-US" sz="2400" dirty="0"/>
              </a:p>
              <a:p>
                <a:r>
                  <a:rPr lang="en-US" sz="2400" dirty="0"/>
                  <a:t>a</a:t>
                </a:r>
                <a:r>
                  <a:rPr lang="en-US" sz="2400" baseline="-25000" dirty="0"/>
                  <a:t>y</a:t>
                </a:r>
                <a:endParaRPr lang="ar-SA" sz="2400" baseline="-25000" dirty="0"/>
              </a:p>
            </p:txBody>
          </p:sp>
        </p:grpSp>
        <p:grpSp>
          <p:nvGrpSpPr>
            <p:cNvPr id="86" name="مجموعة 90">
              <a:extLst>
                <a:ext uri="{FF2B5EF4-FFF2-40B4-BE49-F238E27FC236}">
                  <a16:creationId xmlns:a16="http://schemas.microsoft.com/office/drawing/2014/main" id="{4402B702-58F8-8701-BF2C-0D18B4DA92AD}"/>
                </a:ext>
              </a:extLst>
            </p:cNvPr>
            <p:cNvGrpSpPr/>
            <p:nvPr/>
          </p:nvGrpSpPr>
          <p:grpSpPr>
            <a:xfrm>
              <a:off x="8646556" y="3105028"/>
              <a:ext cx="1143008" cy="512381"/>
              <a:chOff x="5143504" y="2767846"/>
              <a:chExt cx="1143008" cy="512381"/>
            </a:xfrm>
          </p:grpSpPr>
          <p:cxnSp>
            <p:nvCxnSpPr>
              <p:cNvPr id="87" name="رابط كسهم مستقيم 86">
                <a:extLst>
                  <a:ext uri="{FF2B5EF4-FFF2-40B4-BE49-F238E27FC236}">
                    <a16:creationId xmlns:a16="http://schemas.microsoft.com/office/drawing/2014/main" id="{307B9DC0-0AB0-1EC8-27FC-AEEC83DD3214}"/>
                  </a:ext>
                </a:extLst>
              </p:cNvPr>
              <p:cNvCxnSpPr/>
              <p:nvPr/>
            </p:nvCxnSpPr>
            <p:spPr>
              <a:xfrm>
                <a:off x="5143504" y="3000372"/>
                <a:ext cx="114300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8" name="مربع نص 87">
                <a:extLst>
                  <a:ext uri="{FF2B5EF4-FFF2-40B4-BE49-F238E27FC236}">
                    <a16:creationId xmlns:a16="http://schemas.microsoft.com/office/drawing/2014/main" id="{764B4C93-D404-0D44-EA78-CBBE739F9A09}"/>
                  </a:ext>
                </a:extLst>
              </p:cNvPr>
              <p:cNvSpPr txBox="1"/>
              <p:nvPr/>
            </p:nvSpPr>
            <p:spPr>
              <a:xfrm>
                <a:off x="5369740" y="2767846"/>
                <a:ext cx="516634" cy="51238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:r>
                  <a:rPr lang="en-US" sz="2000" dirty="0" err="1"/>
                  <a:t>Vx</a:t>
                </a:r>
                <a:endParaRPr lang="en-US" sz="2000" dirty="0"/>
              </a:p>
              <a:p>
                <a:pPr algn="ctr"/>
                <a:r>
                  <a:rPr lang="en-US" sz="2000" dirty="0"/>
                  <a:t>ax = 0</a:t>
                </a:r>
                <a:endParaRPr lang="ar-SA" sz="2000" dirty="0"/>
              </a:p>
            </p:txBody>
          </p:sp>
        </p:grpSp>
      </p:grpSp>
      <p:grpSp>
        <p:nvGrpSpPr>
          <p:cNvPr id="91" name="مجموعة 90">
            <a:extLst>
              <a:ext uri="{FF2B5EF4-FFF2-40B4-BE49-F238E27FC236}">
                <a16:creationId xmlns:a16="http://schemas.microsoft.com/office/drawing/2014/main" id="{3E631A20-5523-0DB2-A36C-2B5CB9CF4313}"/>
              </a:ext>
            </a:extLst>
          </p:cNvPr>
          <p:cNvGrpSpPr/>
          <p:nvPr/>
        </p:nvGrpSpPr>
        <p:grpSpPr>
          <a:xfrm>
            <a:off x="9808169" y="5794350"/>
            <a:ext cx="4708540" cy="3143827"/>
            <a:chOff x="3704292" y="2573907"/>
            <a:chExt cx="4708540" cy="3143827"/>
          </a:xfrm>
        </p:grpSpPr>
        <p:cxnSp>
          <p:nvCxnSpPr>
            <p:cNvPr id="92" name="رابط كسهم مستقيم 91">
              <a:extLst>
                <a:ext uri="{FF2B5EF4-FFF2-40B4-BE49-F238E27FC236}">
                  <a16:creationId xmlns:a16="http://schemas.microsoft.com/office/drawing/2014/main" id="{63A2F51E-9A5A-648E-9F21-C3AFBE7A078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53" y="2575188"/>
              <a:ext cx="428628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رابط كسهم مستقيم 92">
              <a:extLst>
                <a:ext uri="{FF2B5EF4-FFF2-40B4-BE49-F238E27FC236}">
                  <a16:creationId xmlns:a16="http://schemas.microsoft.com/office/drawing/2014/main" id="{127EA7F1-7CFA-446B-1E67-6602C3B99547}"/>
                </a:ext>
              </a:extLst>
            </p:cNvPr>
            <p:cNvCxnSpPr/>
            <p:nvPr/>
          </p:nvCxnSpPr>
          <p:spPr>
            <a:xfrm rot="5400000">
              <a:off x="3495534" y="2782665"/>
              <a:ext cx="419104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4" name="مجموعة 93">
              <a:extLst>
                <a:ext uri="{FF2B5EF4-FFF2-40B4-BE49-F238E27FC236}">
                  <a16:creationId xmlns:a16="http://schemas.microsoft.com/office/drawing/2014/main" id="{209581C9-8286-62F3-8221-760BDEC85149}"/>
                </a:ext>
              </a:extLst>
            </p:cNvPr>
            <p:cNvGrpSpPr/>
            <p:nvPr/>
          </p:nvGrpSpPr>
          <p:grpSpPr>
            <a:xfrm>
              <a:off x="3800763" y="2585760"/>
              <a:ext cx="4612069" cy="3131974"/>
              <a:chOff x="3800763" y="2585760"/>
              <a:chExt cx="4612069" cy="3131974"/>
            </a:xfrm>
          </p:grpSpPr>
          <p:cxnSp>
            <p:nvCxnSpPr>
              <p:cNvPr id="95" name="رابط كسهم مستقيم 94">
                <a:extLst>
                  <a:ext uri="{FF2B5EF4-FFF2-40B4-BE49-F238E27FC236}">
                    <a16:creationId xmlns:a16="http://schemas.microsoft.com/office/drawing/2014/main" id="{A41F11AB-E390-820E-B286-1D4E3A840A7F}"/>
                  </a:ext>
                </a:extLst>
              </p:cNvPr>
              <p:cNvCxnSpPr/>
              <p:nvPr/>
            </p:nvCxnSpPr>
            <p:spPr>
              <a:xfrm>
                <a:off x="4933612" y="2806842"/>
                <a:ext cx="428628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رابط كسهم مستقيم 95">
                <a:extLst>
                  <a:ext uri="{FF2B5EF4-FFF2-40B4-BE49-F238E27FC236}">
                    <a16:creationId xmlns:a16="http://schemas.microsoft.com/office/drawing/2014/main" id="{34E779B1-E4E7-4C3F-964C-2482853067FA}"/>
                  </a:ext>
                </a:extLst>
              </p:cNvPr>
              <p:cNvCxnSpPr/>
              <p:nvPr/>
            </p:nvCxnSpPr>
            <p:spPr>
              <a:xfrm rot="5400000">
                <a:off x="4556888" y="3162133"/>
                <a:ext cx="633418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رابط كسهم مستقيم 96">
                <a:extLst>
                  <a:ext uri="{FF2B5EF4-FFF2-40B4-BE49-F238E27FC236}">
                    <a16:creationId xmlns:a16="http://schemas.microsoft.com/office/drawing/2014/main" id="{04634FFB-6DEB-8A30-67C4-E5B24CDA5444}"/>
                  </a:ext>
                </a:extLst>
              </p:cNvPr>
              <p:cNvCxnSpPr/>
              <p:nvPr/>
            </p:nvCxnSpPr>
            <p:spPr>
              <a:xfrm>
                <a:off x="6024562" y="3542508"/>
                <a:ext cx="428628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رابط كسهم مستقيم 97">
                <a:extLst>
                  <a:ext uri="{FF2B5EF4-FFF2-40B4-BE49-F238E27FC236}">
                    <a16:creationId xmlns:a16="http://schemas.microsoft.com/office/drawing/2014/main" id="{C20AE1A6-E9CF-15EA-4F0B-A77A19641CBB}"/>
                  </a:ext>
                </a:extLst>
              </p:cNvPr>
              <p:cNvCxnSpPr/>
              <p:nvPr/>
            </p:nvCxnSpPr>
            <p:spPr>
              <a:xfrm rot="5400000">
                <a:off x="5570591" y="4029875"/>
                <a:ext cx="847732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رابط كسهم مستقيم 98">
                <a:extLst>
                  <a:ext uri="{FF2B5EF4-FFF2-40B4-BE49-F238E27FC236}">
                    <a16:creationId xmlns:a16="http://schemas.microsoft.com/office/drawing/2014/main" id="{6747B3D2-EF60-1F69-873D-4470C22355F3}"/>
                  </a:ext>
                </a:extLst>
              </p:cNvPr>
              <p:cNvCxnSpPr/>
              <p:nvPr/>
            </p:nvCxnSpPr>
            <p:spPr>
              <a:xfrm>
                <a:off x="6994192" y="4713296"/>
                <a:ext cx="428628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رابط كسهم مستقيم 99">
                <a:extLst>
                  <a:ext uri="{FF2B5EF4-FFF2-40B4-BE49-F238E27FC236}">
                    <a16:creationId xmlns:a16="http://schemas.microsoft.com/office/drawing/2014/main" id="{C59249BA-4219-F19C-B74B-6B0D7BE97EC0}"/>
                  </a:ext>
                </a:extLst>
              </p:cNvPr>
              <p:cNvCxnSpPr/>
              <p:nvPr/>
            </p:nvCxnSpPr>
            <p:spPr>
              <a:xfrm rot="5400000">
                <a:off x="6427053" y="5222033"/>
                <a:ext cx="990608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رابط كسهم مستقيم 100">
                <a:extLst>
                  <a:ext uri="{FF2B5EF4-FFF2-40B4-BE49-F238E27FC236}">
                    <a16:creationId xmlns:a16="http://schemas.microsoft.com/office/drawing/2014/main" id="{638B7808-7C59-1B95-7E6B-9933F31DA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763" y="2585760"/>
                <a:ext cx="1060918" cy="1588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رابط كسهم مستقيم 101">
                <a:extLst>
                  <a:ext uri="{FF2B5EF4-FFF2-40B4-BE49-F238E27FC236}">
                    <a16:creationId xmlns:a16="http://schemas.microsoft.com/office/drawing/2014/main" id="{42CDF502-2641-A8A0-5B60-D2B45403A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2224" y="2585760"/>
                <a:ext cx="1132338" cy="0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رابط كسهم مستقيم 102">
                <a:extLst>
                  <a:ext uri="{FF2B5EF4-FFF2-40B4-BE49-F238E27FC236}">
                    <a16:creationId xmlns:a16="http://schemas.microsoft.com/office/drawing/2014/main" id="{17FBD52A-61C8-C1CE-3308-06CE5CEC3316}"/>
                  </a:ext>
                </a:extLst>
              </p:cNvPr>
              <p:cNvCxnSpPr/>
              <p:nvPr/>
            </p:nvCxnSpPr>
            <p:spPr>
              <a:xfrm>
                <a:off x="6065498" y="2595925"/>
                <a:ext cx="1143008" cy="1588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رابط كسهم مستقيم 103">
                <a:extLst>
                  <a:ext uri="{FF2B5EF4-FFF2-40B4-BE49-F238E27FC236}">
                    <a16:creationId xmlns:a16="http://schemas.microsoft.com/office/drawing/2014/main" id="{68924B35-9C44-6D01-7A41-86BBA329B959}"/>
                  </a:ext>
                </a:extLst>
              </p:cNvPr>
              <p:cNvCxnSpPr/>
              <p:nvPr/>
            </p:nvCxnSpPr>
            <p:spPr>
              <a:xfrm>
                <a:off x="7269824" y="2585760"/>
                <a:ext cx="1143008" cy="1588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مجموعة 104">
            <a:extLst>
              <a:ext uri="{FF2B5EF4-FFF2-40B4-BE49-F238E27FC236}">
                <a16:creationId xmlns:a16="http://schemas.microsoft.com/office/drawing/2014/main" id="{37922840-C613-59B8-5115-00A83B511F17}"/>
              </a:ext>
            </a:extLst>
          </p:cNvPr>
          <p:cNvGrpSpPr/>
          <p:nvPr/>
        </p:nvGrpSpPr>
        <p:grpSpPr>
          <a:xfrm>
            <a:off x="9768911" y="5785347"/>
            <a:ext cx="31999" cy="3515618"/>
            <a:chOff x="3675165" y="2564904"/>
            <a:chExt cx="31999" cy="3515618"/>
          </a:xfrm>
        </p:grpSpPr>
        <p:cxnSp>
          <p:nvCxnSpPr>
            <p:cNvPr id="106" name="رابط كسهم مستقيم 105">
              <a:extLst>
                <a:ext uri="{FF2B5EF4-FFF2-40B4-BE49-F238E27FC236}">
                  <a16:creationId xmlns:a16="http://schemas.microsoft.com/office/drawing/2014/main" id="{05571884-32A4-FA5F-4F16-BBACC0160640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7" y="3216967"/>
              <a:ext cx="0" cy="61233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7" name="مجموعة 106">
              <a:extLst>
                <a:ext uri="{FF2B5EF4-FFF2-40B4-BE49-F238E27FC236}">
                  <a16:creationId xmlns:a16="http://schemas.microsoft.com/office/drawing/2014/main" id="{2AC13DF4-2544-510E-43D7-B921BC89739A}"/>
                </a:ext>
              </a:extLst>
            </p:cNvPr>
            <p:cNvGrpSpPr/>
            <p:nvPr/>
          </p:nvGrpSpPr>
          <p:grpSpPr>
            <a:xfrm>
              <a:off x="3675165" y="2564904"/>
              <a:ext cx="31999" cy="3515618"/>
              <a:chOff x="3675165" y="2564904"/>
              <a:chExt cx="31999" cy="3515618"/>
            </a:xfrm>
          </p:grpSpPr>
          <p:cxnSp>
            <p:nvCxnSpPr>
              <p:cNvPr id="108" name="رابط كسهم مستقيم 107">
                <a:extLst>
                  <a:ext uri="{FF2B5EF4-FFF2-40B4-BE49-F238E27FC236}">
                    <a16:creationId xmlns:a16="http://schemas.microsoft.com/office/drawing/2014/main" id="{B1EE5F5B-936B-33F7-98F0-C93B45E2E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3148" y="2564904"/>
                <a:ext cx="4016" cy="401444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رابط كسهم مستقيم 108">
                <a:extLst>
                  <a:ext uri="{FF2B5EF4-FFF2-40B4-BE49-F238E27FC236}">
                    <a16:creationId xmlns:a16="http://schemas.microsoft.com/office/drawing/2014/main" id="{DE559C1A-6E18-D393-B7A0-F1789F416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5165" y="4062838"/>
                <a:ext cx="17188" cy="797217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رابط كسهم مستقيم 109">
                <a:extLst>
                  <a:ext uri="{FF2B5EF4-FFF2-40B4-BE49-F238E27FC236}">
                    <a16:creationId xmlns:a16="http://schemas.microsoft.com/office/drawing/2014/main" id="{887C6992-C262-8FCC-2F49-C0788F275A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6093" y="5157192"/>
                <a:ext cx="7055" cy="923330"/>
              </a:xfrm>
              <a:prstGeom prst="straightConnector1">
                <a:avLst/>
              </a:prstGeom>
              <a:ln>
                <a:headEnd type="oval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مستطيل: زوايا مستديرة 111">
            <a:extLst>
              <a:ext uri="{FF2B5EF4-FFF2-40B4-BE49-F238E27FC236}">
                <a16:creationId xmlns:a16="http://schemas.microsoft.com/office/drawing/2014/main" id="{7F54C003-B2C9-2F5C-C25D-881C445375CA}"/>
              </a:ext>
            </a:extLst>
          </p:cNvPr>
          <p:cNvSpPr/>
          <p:nvPr/>
        </p:nvSpPr>
        <p:spPr>
          <a:xfrm>
            <a:off x="9587733" y="5448300"/>
            <a:ext cx="410498" cy="41172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3" name="مربع نص 112">
            <a:extLst>
              <a:ext uri="{FF2B5EF4-FFF2-40B4-BE49-F238E27FC236}">
                <a16:creationId xmlns:a16="http://schemas.microsoft.com/office/drawing/2014/main" id="{D3EC548E-CB59-17C3-8A48-CBE1ED840A00}"/>
              </a:ext>
            </a:extLst>
          </p:cNvPr>
          <p:cNvSpPr txBox="1"/>
          <p:nvPr/>
        </p:nvSpPr>
        <p:spPr>
          <a:xfrm>
            <a:off x="9605429" y="4818803"/>
            <a:ext cx="10534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1</a:t>
            </a:r>
            <a:endParaRPr lang="ar-SA" sz="3600" dirty="0"/>
          </a:p>
        </p:txBody>
      </p:sp>
      <p:sp>
        <p:nvSpPr>
          <p:cNvPr id="114" name="مستطيل: زوايا مستديرة 113">
            <a:extLst>
              <a:ext uri="{FF2B5EF4-FFF2-40B4-BE49-F238E27FC236}">
                <a16:creationId xmlns:a16="http://schemas.microsoft.com/office/drawing/2014/main" id="{9FB18747-A79F-47B4-F45B-A37922D7F652}"/>
              </a:ext>
            </a:extLst>
          </p:cNvPr>
          <p:cNvSpPr/>
          <p:nvPr/>
        </p:nvSpPr>
        <p:spPr>
          <a:xfrm>
            <a:off x="10868048" y="5277564"/>
            <a:ext cx="5019223" cy="4410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5" name="مربع نص 114">
            <a:extLst>
              <a:ext uri="{FF2B5EF4-FFF2-40B4-BE49-F238E27FC236}">
                <a16:creationId xmlns:a16="http://schemas.microsoft.com/office/drawing/2014/main" id="{44875251-4EE7-6BB7-C029-310CDFE95A37}"/>
              </a:ext>
            </a:extLst>
          </p:cNvPr>
          <p:cNvSpPr txBox="1"/>
          <p:nvPr/>
        </p:nvSpPr>
        <p:spPr>
          <a:xfrm>
            <a:off x="13225404" y="4548207"/>
            <a:ext cx="10534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2</a:t>
            </a:r>
            <a:endParaRPr lang="ar-SA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112" grpId="0" animBg="1"/>
      <p:bldP spid="113" grpId="0"/>
      <p:bldP spid="114" grpId="0" animBg="1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113263">
            <a:off x="13583147" y="5657992"/>
            <a:ext cx="5799418" cy="5799418"/>
          </a:xfrm>
          <a:custGeom>
            <a:avLst/>
            <a:gdLst/>
            <a:ahLst/>
            <a:cxnLst/>
            <a:rect l="l" t="t" r="r" b="b"/>
            <a:pathLst>
              <a:path w="5799418" h="5799418">
                <a:moveTo>
                  <a:pt x="0" y="0"/>
                </a:moveTo>
                <a:lnTo>
                  <a:pt x="5799418" y="0"/>
                </a:lnTo>
                <a:lnTo>
                  <a:pt x="5799418" y="5799418"/>
                </a:lnTo>
                <a:lnTo>
                  <a:pt x="0" y="579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1" name="Freeform 11"/>
          <p:cNvSpPr/>
          <p:nvPr/>
        </p:nvSpPr>
        <p:spPr>
          <a:xfrm rot="-925693">
            <a:off x="14712600" y="2057026"/>
            <a:ext cx="2714568" cy="2201268"/>
          </a:xfrm>
          <a:custGeom>
            <a:avLst/>
            <a:gdLst/>
            <a:ahLst/>
            <a:cxnLst/>
            <a:rect l="l" t="t" r="r" b="b"/>
            <a:pathLst>
              <a:path w="2714568" h="2201268">
                <a:moveTo>
                  <a:pt x="0" y="0"/>
                </a:moveTo>
                <a:lnTo>
                  <a:pt x="2714568" y="0"/>
                </a:lnTo>
                <a:lnTo>
                  <a:pt x="2714568" y="2201268"/>
                </a:lnTo>
                <a:lnTo>
                  <a:pt x="0" y="2201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جدول 11">
                <a:extLst>
                  <a:ext uri="{FF2B5EF4-FFF2-40B4-BE49-F238E27FC236}">
                    <a16:creationId xmlns:a16="http://schemas.microsoft.com/office/drawing/2014/main" id="{FCD8BC66-2668-A469-D808-C32C8BAE6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802942"/>
                  </p:ext>
                </p:extLst>
              </p:nvPr>
            </p:nvGraphicFramePr>
            <p:xfrm>
              <a:off x="4798800" y="2915937"/>
              <a:ext cx="8382000" cy="44551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233554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 anchor="ctr"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98590"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36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36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36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</m:oMath>
                            </m:oMathPara>
                          </a14:m>
                          <a:endParaRPr lang="en-US" altLang="ar-AE" sz="36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36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altLang="ar-AE" sz="36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13255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36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36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a:rPr lang="en-US" altLang="ar-AE" sz="36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36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ar-SA" sz="3600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36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36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 ½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</m:oMath>
                            </m:oMathPara>
                          </a14:m>
                          <a:endParaRPr lang="ar-SA" sz="3600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209727">
                    <a:tc>
                      <a:txBody>
                        <a:bodyPr/>
                        <a:lstStyle/>
                        <a:p>
                          <a:pPr rtl="1"/>
                          <a:endParaRPr lang="ar-SA" sz="3600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  <m:r>
                                  <a:rPr lang="en-US" altLang="ar-AE" sz="36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3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36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𝒅𝒚</m:t>
                                </m:r>
                              </m:oMath>
                            </m:oMathPara>
                          </a14:m>
                          <a:endParaRPr lang="en-US" altLang="ar-AE" sz="48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جدول 11">
                <a:extLst>
                  <a:ext uri="{FF2B5EF4-FFF2-40B4-BE49-F238E27FC236}">
                    <a16:creationId xmlns:a16="http://schemas.microsoft.com/office/drawing/2014/main" id="{FCD8BC66-2668-A469-D808-C32C8BAE6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802942"/>
                  </p:ext>
                </p:extLst>
              </p:nvPr>
            </p:nvGraphicFramePr>
            <p:xfrm>
              <a:off x="4798800" y="2915937"/>
              <a:ext cx="8382000" cy="44551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233554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 anchor="ctr"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98590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45" t="-124390" r="-100291" b="-223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145" t="-124390" r="-291" b="-223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13255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45" t="-221687" r="-100291" b="-121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145" t="-221687" r="-291" b="-1210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209727">
                    <a:tc>
                      <a:txBody>
                        <a:bodyPr/>
                        <a:lstStyle/>
                        <a:p>
                          <a:pPr rtl="1"/>
                          <a:endParaRPr lang="ar-SA" sz="3600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145" t="-268342" r="-291" b="-1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5">
            <a:extLst>
              <a:ext uri="{FF2B5EF4-FFF2-40B4-BE49-F238E27FC236}">
                <a16:creationId xmlns:a16="http://schemas.microsoft.com/office/drawing/2014/main" id="{8BB28DBC-C5ED-A29A-9CA6-D49FD4B978FE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3B3610-FD46-D90D-1ACF-B7815066708F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FDE5230F-6362-4F35-B6A7-3D9CD047C13A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87C8DBF5-FA78-7633-F3C4-A9D0AB584511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Freeform 10"/>
          <p:cNvSpPr/>
          <p:nvPr/>
        </p:nvSpPr>
        <p:spPr>
          <a:xfrm>
            <a:off x="-531477" y="-478376"/>
            <a:ext cx="6155283" cy="4879461"/>
          </a:xfrm>
          <a:custGeom>
            <a:avLst/>
            <a:gdLst/>
            <a:ahLst/>
            <a:cxnLst/>
            <a:rect l="l" t="t" r="r" b="b"/>
            <a:pathLst>
              <a:path w="6155283" h="4879461">
                <a:moveTo>
                  <a:pt x="0" y="0"/>
                </a:moveTo>
                <a:lnTo>
                  <a:pt x="6155283" y="0"/>
                </a:lnTo>
                <a:lnTo>
                  <a:pt x="6155283" y="4879461"/>
                </a:lnTo>
                <a:lnTo>
                  <a:pt x="0" y="4879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1" name="Freeform 11"/>
          <p:cNvSpPr/>
          <p:nvPr/>
        </p:nvSpPr>
        <p:spPr>
          <a:xfrm flipH="1">
            <a:off x="12785122" y="-478376"/>
            <a:ext cx="6155283" cy="4879461"/>
          </a:xfrm>
          <a:custGeom>
            <a:avLst/>
            <a:gdLst/>
            <a:ahLst/>
            <a:cxnLst/>
            <a:rect l="l" t="t" r="r" b="b"/>
            <a:pathLst>
              <a:path w="6155283" h="4879461">
                <a:moveTo>
                  <a:pt x="6155283" y="0"/>
                </a:moveTo>
                <a:lnTo>
                  <a:pt x="0" y="0"/>
                </a:lnTo>
                <a:lnTo>
                  <a:pt x="0" y="4879461"/>
                </a:lnTo>
                <a:lnTo>
                  <a:pt x="6155283" y="4879461"/>
                </a:lnTo>
                <a:lnTo>
                  <a:pt x="61552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46B9FFFE-4206-F461-681B-431556D70DBB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B38EBAD-AC3C-89D0-5758-E9F8292287B1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CB25B92D-329F-D291-4BE7-1C61116182C2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8BC89A9A-9955-79FE-26D6-5DAD023D9EEA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4C085AE-5C75-895B-3B9B-93EC57CBD8CD}"/>
              </a:ext>
            </a:extLst>
          </p:cNvPr>
          <p:cNvGrpSpPr/>
          <p:nvPr/>
        </p:nvGrpSpPr>
        <p:grpSpPr>
          <a:xfrm>
            <a:off x="7147029" y="2025597"/>
            <a:ext cx="4029571" cy="713658"/>
            <a:chOff x="0" y="0"/>
            <a:chExt cx="1211442" cy="29208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1CFE0FF-AFC0-2922-CCAB-78AC4E374068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20D3FE3A-9ADD-4ADE-6D1D-6AC5F183E7E3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FDC8CDF9-2262-4F4E-98AC-8CD16D670515}"/>
              </a:ext>
            </a:extLst>
          </p:cNvPr>
          <p:cNvSpPr txBox="1"/>
          <p:nvPr/>
        </p:nvSpPr>
        <p:spPr>
          <a:xfrm>
            <a:off x="5552635" y="1909234"/>
            <a:ext cx="7097273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ملخص المفاهيم الرئيسة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476FED2E-106D-8CFA-1F73-4235004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79" y="4000500"/>
            <a:ext cx="11959041" cy="5102786"/>
          </a:xfrm>
          <a:prstGeom prst="roundRect">
            <a:avLst/>
          </a:prstGeom>
          <a:ln w="76200">
            <a:solidFill>
              <a:srgbClr val="DB7256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C63E1AB1-70B1-DEC6-207B-B4E446838B39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01E2977-C0B9-09CE-0760-3B5804020E06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7DD49E6E-5581-2A04-450C-A15AA22172EE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6D4DE5C3-D832-AC82-B90D-6D2BD247FA02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52995C08-DD27-AD09-CCBE-7C0630E60470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C04CE8-B427-2402-4ED0-E4CE9A81A8CE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F4461E3A-2E2B-F974-9040-29FEB72D6E21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DE614917-567A-B02E-B140-755FB7097E06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4E613439-CDD1-EED3-53DE-A8D5BC9DE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"/>
          <a:stretch/>
        </p:blipFill>
        <p:spPr>
          <a:xfrm>
            <a:off x="4096141" y="2335035"/>
            <a:ext cx="9895394" cy="2204274"/>
          </a:xfrm>
          <a:prstGeom prst="roundRect">
            <a:avLst/>
          </a:prstGeom>
        </p:spPr>
      </p:pic>
      <p:sp>
        <p:nvSpPr>
          <p:cNvPr id="22" name="مستطيل 21">
            <a:extLst>
              <a:ext uri="{FF2B5EF4-FFF2-40B4-BE49-F238E27FC236}">
                <a16:creationId xmlns:a16="http://schemas.microsoft.com/office/drawing/2014/main" id="{E24E47AF-A185-F0A2-F79B-B278C4B8218A}"/>
              </a:ext>
            </a:extLst>
          </p:cNvPr>
          <p:cNvSpPr/>
          <p:nvPr/>
        </p:nvSpPr>
        <p:spPr>
          <a:xfrm>
            <a:off x="7391400" y="3437172"/>
            <a:ext cx="6096000" cy="487128"/>
          </a:xfrm>
          <a:prstGeom prst="rect">
            <a:avLst/>
          </a:prstGeom>
          <a:solidFill>
            <a:srgbClr val="FEF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FEF4DB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9B70-9191-0A95-D496-D49CE3B87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3B2CAB-02CA-9809-A670-16341AD49588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347B43D-DA95-3562-67FD-EBB21882A90C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9DAE9AF-1C04-FCCA-1B42-14BE783D79BC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6F7A103-E5E4-F034-C844-0380615D5402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3D78E0D0-B5BB-2F6E-BB59-95DCDEB82E1D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73DE3C4-B8BC-9D42-2060-6CBC5E4E1B02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EA7A34DF-85C1-4C96-3E76-52C42E0C773E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DDA8632F-0103-FDAD-8D7B-CB0B7C8EA0AB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C0B9B31D-801B-CE1A-B514-ECB28A204FE2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6078505-16BB-3A8A-1092-BFA6BEE3FC4E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83BCB497-4697-07F3-D0B6-A3938FF32435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11B47656-534B-0332-A98A-FF33F7840BAD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6880DC0A-8F2E-83A5-D917-5384697F7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"/>
          <a:stretch/>
        </p:blipFill>
        <p:spPr>
          <a:xfrm>
            <a:off x="4096141" y="2335035"/>
            <a:ext cx="9895394" cy="2204274"/>
          </a:xfrm>
          <a:prstGeom prst="roundRect">
            <a:avLst/>
          </a:prstGeom>
        </p:spPr>
      </p:pic>
      <p:sp>
        <p:nvSpPr>
          <p:cNvPr id="22" name="مستطيل 21">
            <a:extLst>
              <a:ext uri="{FF2B5EF4-FFF2-40B4-BE49-F238E27FC236}">
                <a16:creationId xmlns:a16="http://schemas.microsoft.com/office/drawing/2014/main" id="{A6635583-DB00-7B5D-78A6-F22A457A45D1}"/>
              </a:ext>
            </a:extLst>
          </p:cNvPr>
          <p:cNvSpPr/>
          <p:nvPr/>
        </p:nvSpPr>
        <p:spPr>
          <a:xfrm>
            <a:off x="7391400" y="3437172"/>
            <a:ext cx="6096000" cy="487128"/>
          </a:xfrm>
          <a:prstGeom prst="rect">
            <a:avLst/>
          </a:prstGeom>
          <a:solidFill>
            <a:srgbClr val="FEF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FEF4D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جدول 6">
                <a:extLst>
                  <a:ext uri="{FF2B5EF4-FFF2-40B4-BE49-F238E27FC236}">
                    <a16:creationId xmlns:a16="http://schemas.microsoft.com/office/drawing/2014/main" id="{E7BB3179-557C-613F-7797-DCF4E3BBFA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559370"/>
                  </p:ext>
                </p:extLst>
              </p:nvPr>
            </p:nvGraphicFramePr>
            <p:xfrm>
              <a:off x="271841" y="295361"/>
              <a:ext cx="4747036" cy="23117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373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35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27717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</m:oMath>
                            </m:oMathPara>
                          </a14:m>
                          <a:endParaRPr lang="en-US" altLang="ar-AE" sz="28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altLang="ar-AE" sz="28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69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 ½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</m:oMath>
                            </m:oMathPara>
                          </a14:m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7717">
                    <a:tc>
                      <a:txBody>
                        <a:bodyPr/>
                        <a:lstStyle/>
                        <a:p>
                          <a:pPr rtl="1"/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𝒅𝒚</m:t>
                                </m:r>
                              </m:oMath>
                            </m:oMathPara>
                          </a14:m>
                          <a:endParaRPr lang="en-US" altLang="ar-AE" sz="40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جدول 6">
                <a:extLst>
                  <a:ext uri="{FF2B5EF4-FFF2-40B4-BE49-F238E27FC236}">
                    <a16:creationId xmlns:a16="http://schemas.microsoft.com/office/drawing/2014/main" id="{E7BB3179-557C-613F-7797-DCF4E3BBFA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559370"/>
                  </p:ext>
                </p:extLst>
              </p:nvPr>
            </p:nvGraphicFramePr>
            <p:xfrm>
              <a:off x="271841" y="295361"/>
              <a:ext cx="4747036" cy="23117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373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35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256" t="-141176" r="-100513" b="-22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141176" r="-513" b="-22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69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256" t="-235632" r="-100513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235632" r="-513" b="-1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7717">
                    <a:tc>
                      <a:txBody>
                        <a:bodyPr/>
                        <a:lstStyle/>
                        <a:p>
                          <a:pPr rtl="1"/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283495" r="-513" b="-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مستطيل: زوايا مستديرة 8">
                <a:extLst>
                  <a:ext uri="{FF2B5EF4-FFF2-40B4-BE49-F238E27FC236}">
                    <a16:creationId xmlns:a16="http://schemas.microsoft.com/office/drawing/2014/main" id="{CC9D50EE-CB01-8461-8F3B-341230D10F0A}"/>
                  </a:ext>
                </a:extLst>
              </p:cNvPr>
              <p:cNvSpPr/>
              <p:nvPr/>
            </p:nvSpPr>
            <p:spPr>
              <a:xfrm>
                <a:off x="4783874" y="5540843"/>
                <a:ext cx="2776652" cy="2667001"/>
              </a:xfrm>
              <a:prstGeom prst="roundRect">
                <a:avLst/>
              </a:prstGeom>
              <a:solidFill>
                <a:schemeClr val="bg1"/>
              </a:solidFill>
              <a:ln w="76200">
                <a:solidFill>
                  <a:srgbClr val="DB72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𝒊𝒙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  <m:t>𝒚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𝟕𝟖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𝟒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مستطيل: زوايا مستديرة 8">
                <a:extLst>
                  <a:ext uri="{FF2B5EF4-FFF2-40B4-BE49-F238E27FC236}">
                    <a16:creationId xmlns:a16="http://schemas.microsoft.com/office/drawing/2014/main" id="{CC9D50EE-CB01-8461-8F3B-341230D10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74" y="5540843"/>
                <a:ext cx="2776652" cy="266700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DB7256"/>
                </a:solidFill>
              </a:ln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8">
            <a:extLst>
              <a:ext uri="{FF2B5EF4-FFF2-40B4-BE49-F238E27FC236}">
                <a16:creationId xmlns:a16="http://schemas.microsoft.com/office/drawing/2014/main" id="{A292D412-BADD-1597-2E59-B7B56485908F}"/>
              </a:ext>
            </a:extLst>
          </p:cNvPr>
          <p:cNvGrpSpPr/>
          <p:nvPr/>
        </p:nvGrpSpPr>
        <p:grpSpPr>
          <a:xfrm>
            <a:off x="4873638" y="4642215"/>
            <a:ext cx="2597124" cy="720803"/>
            <a:chOff x="0" y="0"/>
            <a:chExt cx="842465" cy="27100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630C4CE-254F-F013-49C9-B92C152A5955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FC2395F4-4BD6-5DEA-C2D5-307FBEB4B07A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5C5930E4-9D8D-1DCE-F73A-193AE62FA799}"/>
              </a:ext>
            </a:extLst>
          </p:cNvPr>
          <p:cNvSpPr txBox="1"/>
          <p:nvPr/>
        </p:nvSpPr>
        <p:spPr>
          <a:xfrm>
            <a:off x="5319048" y="4542862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المعطيات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مستطيل: زوايا مستديرة 23">
                <a:extLst>
                  <a:ext uri="{FF2B5EF4-FFF2-40B4-BE49-F238E27FC236}">
                    <a16:creationId xmlns:a16="http://schemas.microsoft.com/office/drawing/2014/main" id="{5AEB0285-DA25-2762-85E1-7ED4AC386662}"/>
                  </a:ext>
                </a:extLst>
              </p:cNvPr>
              <p:cNvSpPr/>
              <p:nvPr/>
            </p:nvSpPr>
            <p:spPr>
              <a:xfrm>
                <a:off x="9846524" y="5540843"/>
                <a:ext cx="5622075" cy="4422919"/>
              </a:xfrm>
              <a:prstGeom prst="roundRect">
                <a:avLst/>
              </a:prstGeom>
              <a:solidFill>
                <a:schemeClr val="bg1"/>
              </a:solidFill>
              <a:ln w="76200">
                <a:solidFill>
                  <a:srgbClr val="DB72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r" rtl="1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( a</a:t>
                </a: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ar-AE" sz="2400" b="1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</m:t>
                      </m:r>
                      <m:r>
                        <a:rPr lang="en-US" altLang="ar-AE" sz="24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ar-AE" sz="2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 ½ 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²</m:t>
                      </m:r>
                    </m:oMath>
                  </m:oMathPara>
                </a14:m>
                <a:endParaRPr lang="en-US" altLang="ar-AE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 rtl="1"/>
                <a:endParaRPr lang="en-US" altLang="ar-AE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r>
                  <a:rPr lang="en-US" altLang="ar-AE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t²  </a:t>
                </a:r>
                <a14:m>
                  <m:oMath xmlns:m="http://schemas.openxmlformats.org/officeDocument/2006/math">
                    <m:r>
                      <a:rPr lang="en-US" altLang="ar-AE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den>
                    </m:f>
                  </m:oMath>
                </a14:m>
                <a:endParaRPr lang="en-US" altLang="ar-AE" sz="24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en-US" altLang="ar-AE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  <m:r>
                                <a:rPr lang="ar-SA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a:rPr lang="en-US" altLang="ar-A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ar-AE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Akhbar MT" pitchFamily="2" charset="-78"/>
                </a:endParaRPr>
              </a:p>
              <a:p>
                <a:pPr algn="ctr" rtl="1"/>
                <a:r>
                  <a:rPr lang="en-US" altLang="ar-AE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ar-A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×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𝟕𝟖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𝟗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ar-A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den>
                        </m:f>
                      </m:e>
                    </m:rad>
                  </m:oMath>
                </a14:m>
                <a:endParaRPr lang="en-US" altLang="ar-AE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Akhbar MT" pitchFamily="2" charset="-78"/>
                </a:endParaRPr>
              </a:p>
              <a:p>
                <a:pPr algn="r" rtl="1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 rtl="1"/>
                <a:r>
                  <a:rPr lang="en-US" altLang="ar-AE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4 s</a:t>
                </a:r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مستطيل: زوايا مستديرة 23">
                <a:extLst>
                  <a:ext uri="{FF2B5EF4-FFF2-40B4-BE49-F238E27FC236}">
                    <a16:creationId xmlns:a16="http://schemas.microsoft.com/office/drawing/2014/main" id="{5AEB0285-DA25-2762-85E1-7ED4AC386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524" y="5540843"/>
                <a:ext cx="5622075" cy="442291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DB7256"/>
                </a:solidFill>
              </a:ln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8">
            <a:extLst>
              <a:ext uri="{FF2B5EF4-FFF2-40B4-BE49-F238E27FC236}">
                <a16:creationId xmlns:a16="http://schemas.microsoft.com/office/drawing/2014/main" id="{627D4604-B652-FD3C-4209-46C17F91F200}"/>
              </a:ext>
            </a:extLst>
          </p:cNvPr>
          <p:cNvGrpSpPr/>
          <p:nvPr/>
        </p:nvGrpSpPr>
        <p:grpSpPr>
          <a:xfrm>
            <a:off x="11343411" y="4642215"/>
            <a:ext cx="2597124" cy="720803"/>
            <a:chOff x="0" y="0"/>
            <a:chExt cx="842465" cy="271002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034BFBE1-72EF-7383-BDF9-74B590D1A992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643D0450-A659-9B23-DE34-DC7FD334C012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2">
            <a:extLst>
              <a:ext uri="{FF2B5EF4-FFF2-40B4-BE49-F238E27FC236}">
                <a16:creationId xmlns:a16="http://schemas.microsoft.com/office/drawing/2014/main" id="{EC108C87-3006-A93D-4585-1CEEDFBBACDB}"/>
              </a:ext>
            </a:extLst>
          </p:cNvPr>
          <p:cNvSpPr txBox="1"/>
          <p:nvPr/>
        </p:nvSpPr>
        <p:spPr>
          <a:xfrm>
            <a:off x="11788821" y="4542862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الــــــحل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sp>
        <p:nvSpPr>
          <p:cNvPr id="29" name="شكل بيضاوي 28">
            <a:extLst>
              <a:ext uri="{FF2B5EF4-FFF2-40B4-BE49-F238E27FC236}">
                <a16:creationId xmlns:a16="http://schemas.microsoft.com/office/drawing/2014/main" id="{09D92064-873C-2197-3BCD-BC4A7D7324F5}"/>
              </a:ext>
            </a:extLst>
          </p:cNvPr>
          <p:cNvSpPr/>
          <p:nvPr/>
        </p:nvSpPr>
        <p:spPr>
          <a:xfrm>
            <a:off x="12954000" y="2927375"/>
            <a:ext cx="463525" cy="46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6208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  <p:bldP spid="24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49403-7990-FB4B-A2E7-BD7DAF33E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D7E543-AF18-B0F7-8F05-0E231E13AE17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F4CC466-34EC-9DBC-3B43-29C87D81A3AF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53AED6-18EC-DBB6-4BAB-3BF7878A3416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EB2184-7F5C-726D-880B-69476578C246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92F91040-625F-8AB0-0939-2790093EACB8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2727449-1E1B-188C-3B0C-96CC25144291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019BBD03-EBEF-56CB-6ECE-E7A96329A3EC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CAA0EF71-A7CF-94C6-DAC9-C4931BCCE325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42A688E3-F270-BC62-D896-CC8046DAACF6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6AC12E-1C8B-5C84-F32C-3C3F64B41FD4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9D03D60A-286C-0D98-1F43-33AC707DAEAE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9C8AD717-9FF0-DFF8-702B-699AC2A5D9A4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EFC43782-85BA-AF11-CA36-D92ABA686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"/>
          <a:stretch/>
        </p:blipFill>
        <p:spPr>
          <a:xfrm>
            <a:off x="4096141" y="2335035"/>
            <a:ext cx="9895394" cy="2204274"/>
          </a:xfrm>
          <a:prstGeom prst="roundRect">
            <a:avLst/>
          </a:prstGeom>
        </p:spPr>
      </p:pic>
      <p:sp>
        <p:nvSpPr>
          <p:cNvPr id="22" name="مستطيل 21">
            <a:extLst>
              <a:ext uri="{FF2B5EF4-FFF2-40B4-BE49-F238E27FC236}">
                <a16:creationId xmlns:a16="http://schemas.microsoft.com/office/drawing/2014/main" id="{22EF5D8B-7E8D-64F4-8A76-8F8337CD9875}"/>
              </a:ext>
            </a:extLst>
          </p:cNvPr>
          <p:cNvSpPr/>
          <p:nvPr/>
        </p:nvSpPr>
        <p:spPr>
          <a:xfrm>
            <a:off x="7391400" y="3437172"/>
            <a:ext cx="6096000" cy="487128"/>
          </a:xfrm>
          <a:prstGeom prst="rect">
            <a:avLst/>
          </a:prstGeom>
          <a:solidFill>
            <a:srgbClr val="FEF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FEF4D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جدول 6">
                <a:extLst>
                  <a:ext uri="{FF2B5EF4-FFF2-40B4-BE49-F238E27FC236}">
                    <a16:creationId xmlns:a16="http://schemas.microsoft.com/office/drawing/2014/main" id="{18F97F9D-D44D-E90C-93A0-98D985A951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1841" y="295361"/>
              <a:ext cx="4747036" cy="23117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373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35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27717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</m:oMath>
                            </m:oMathPara>
                          </a14:m>
                          <a:endParaRPr lang="en-US" altLang="ar-AE" sz="28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altLang="ar-AE" sz="28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69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𝒊𝒙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  <m:r>
                                  <a:rPr lang="en-US" altLang="ar-AE" sz="2800" b="1" i="1" baseline="-25000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 ½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</m:oMath>
                            </m:oMathPara>
                          </a14:m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7717">
                    <a:tc>
                      <a:txBody>
                        <a:bodyPr/>
                        <a:lstStyle/>
                        <a:p>
                          <a:pPr rtl="1"/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²</m:t>
                                </m:r>
                                <m:r>
                                  <a:rPr lang="en-US" altLang="ar-AE" sz="2800" b="1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𝒈</m:t>
                                </m:r>
                                <m:r>
                                  <a:rPr lang="en-US" altLang="ar-AE" sz="28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ar-AE" sz="2800" b="1" i="1" dirty="0" err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𝒅𝒚</m:t>
                                </m:r>
                              </m:oMath>
                            </m:oMathPara>
                          </a14:m>
                          <a:endParaRPr lang="en-US" altLang="ar-AE" sz="4000" b="1" dirty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khbar MT" pitchFamily="2" charset="-78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جدول 6">
                <a:extLst>
                  <a:ext uri="{FF2B5EF4-FFF2-40B4-BE49-F238E27FC236}">
                    <a16:creationId xmlns:a16="http://schemas.microsoft.com/office/drawing/2014/main" id="{18F97F9D-D44D-E90C-93A0-98D985A951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1841" y="295361"/>
              <a:ext cx="4747036" cy="2311726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373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35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ar-SA" sz="3600" b="0" dirty="0">
                              <a:solidFill>
                                <a:schemeClr val="bg1"/>
                              </a:solidFill>
                              <a:cs typeface="PT Bold Heading" panose="02010400000000000000" pitchFamily="2" charset="-78"/>
                            </a:rPr>
                            <a:t>قوانين المقذوف الافقي</a:t>
                          </a:r>
                        </a:p>
                      </a:txBody>
                      <a:tcPr>
                        <a:solidFill>
                          <a:srgbClr val="DB725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ar-SA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256" t="-141176" r="-100513" b="-22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141176" r="-513" b="-22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69"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256" t="-235632" r="-100513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235632" r="-513" b="-1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7717">
                    <a:tc>
                      <a:txBody>
                        <a:bodyPr/>
                        <a:lstStyle/>
                        <a:p>
                          <a:pPr rtl="1"/>
                          <a:endParaRPr lang="ar-SA" sz="2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ar-SA"/>
                        </a:p>
                      </a:txBody>
                      <a:tcPr>
                        <a:blipFill>
                          <a:blip r:embed="rId8"/>
                          <a:stretch>
                            <a:fillRect l="-100256" t="-283495" r="-513" b="-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مستطيل: زوايا مستديرة 8">
                <a:extLst>
                  <a:ext uri="{FF2B5EF4-FFF2-40B4-BE49-F238E27FC236}">
                    <a16:creationId xmlns:a16="http://schemas.microsoft.com/office/drawing/2014/main" id="{C4B237D0-BA6B-85A9-2C6E-76E784A04411}"/>
                  </a:ext>
                </a:extLst>
              </p:cNvPr>
              <p:cNvSpPr/>
              <p:nvPr/>
            </p:nvSpPr>
            <p:spPr>
              <a:xfrm>
                <a:off x="4783874" y="5540843"/>
                <a:ext cx="2776652" cy="2667001"/>
              </a:xfrm>
              <a:prstGeom prst="roundRect">
                <a:avLst/>
              </a:prstGeom>
              <a:solidFill>
                <a:schemeClr val="bg1"/>
              </a:solidFill>
              <a:ln w="76200">
                <a:solidFill>
                  <a:srgbClr val="DB72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𝒊𝒙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rowallia New" panose="020B0604020202020204" pitchFamily="34" charset="-34"/>
                            </a:rPr>
                            <m:t>𝒚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𝟕𝟖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𝟒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rowallia New" panose="020B0604020202020204" pitchFamily="34" charset="-34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=???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مستطيل: زوايا مستديرة 8">
                <a:extLst>
                  <a:ext uri="{FF2B5EF4-FFF2-40B4-BE49-F238E27FC236}">
                    <a16:creationId xmlns:a16="http://schemas.microsoft.com/office/drawing/2014/main" id="{C4B237D0-BA6B-85A9-2C6E-76E784A04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74" y="5540843"/>
                <a:ext cx="2776652" cy="266700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DB7256"/>
                </a:solidFill>
              </a:ln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8">
            <a:extLst>
              <a:ext uri="{FF2B5EF4-FFF2-40B4-BE49-F238E27FC236}">
                <a16:creationId xmlns:a16="http://schemas.microsoft.com/office/drawing/2014/main" id="{58A92B96-9C52-1AD1-3400-C5B2D6991F85}"/>
              </a:ext>
            </a:extLst>
          </p:cNvPr>
          <p:cNvGrpSpPr/>
          <p:nvPr/>
        </p:nvGrpSpPr>
        <p:grpSpPr>
          <a:xfrm>
            <a:off x="4873638" y="4642215"/>
            <a:ext cx="2597124" cy="720803"/>
            <a:chOff x="0" y="0"/>
            <a:chExt cx="842465" cy="27100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696727-4C7C-0AD0-DC37-36514A8D09FD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3CDE34F2-5DF5-940F-B12E-E79CC059EDAC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C0240842-FF47-69B4-358C-457F3922014C}"/>
              </a:ext>
            </a:extLst>
          </p:cNvPr>
          <p:cNvSpPr txBox="1"/>
          <p:nvPr/>
        </p:nvSpPr>
        <p:spPr>
          <a:xfrm>
            <a:off x="5319048" y="4542862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المعطيات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مستطيل: زوايا مستديرة 23">
                <a:extLst>
                  <a:ext uri="{FF2B5EF4-FFF2-40B4-BE49-F238E27FC236}">
                    <a16:creationId xmlns:a16="http://schemas.microsoft.com/office/drawing/2014/main" id="{21F5E7AA-443F-C540-602B-F3AA0222D170}"/>
                  </a:ext>
                </a:extLst>
              </p:cNvPr>
              <p:cNvSpPr/>
              <p:nvPr/>
            </p:nvSpPr>
            <p:spPr>
              <a:xfrm>
                <a:off x="9846524" y="5540843"/>
                <a:ext cx="5622075" cy="4422919"/>
              </a:xfrm>
              <a:prstGeom prst="roundRect">
                <a:avLst/>
              </a:prstGeom>
              <a:solidFill>
                <a:schemeClr val="bg1"/>
              </a:solidFill>
              <a:ln w="76200">
                <a:solidFill>
                  <a:srgbClr val="DB725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r" rtl="1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( c</a:t>
                </a:r>
                <a:endParaRPr lang="ar-SA" sz="2400" b="1" dirty="0">
                  <a:solidFill>
                    <a:schemeClr val="tx1"/>
                  </a:solidFill>
                </a:endParaRPr>
              </a:p>
              <a:p>
                <a:pPr algn="ctr" rtl="1"/>
                <a:r>
                  <a:rPr lang="ar-SA" sz="2400" b="1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السرعة الأفقية :</a:t>
                </a:r>
                <a:endParaRPr lang="en-US" sz="2400" b="1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altLang="ar-AE" sz="24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altLang="ar-AE" sz="2400" b="1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altLang="ar-AE" sz="24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𝒊𝒙</m:t>
                      </m:r>
                      <m:r>
                        <a:rPr lang="en-US" altLang="ar-AE" sz="2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</m:t>
                      </m:r>
                    </m:oMath>
                  </m:oMathPara>
                </a14:m>
                <a:endParaRPr lang="en-US" altLang="ar-AE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endParaRPr lang="en-US" altLang="ar-AE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altLang="ar-AE" sz="24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ar-AE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ar-AE" sz="2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</m:oMath>
                  </m:oMathPara>
                </a14:m>
                <a:endParaRPr lang="ar-SA" altLang="ar-AE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r>
                  <a:rPr lang="ar-SA" altLang="ar-AE" sz="3200" b="1" baseline="-25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السرعة الرأسية  :</a:t>
                </a:r>
              </a:p>
              <a:p>
                <a:pPr algn="ctr" rtl="1"/>
                <a14:m>
                  <m:oMath xmlns:m="http://schemas.openxmlformats.org/officeDocument/2006/math"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ar-AE" sz="2800" b="1" i="1" baseline="-2500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ar-AE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</m:t>
                    </m:r>
                  </m:oMath>
                </a14:m>
                <a:r>
                  <a:rPr lang="ar-SA" altLang="ar-AE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 rtl="1"/>
                <a:endParaRPr lang="en-US" altLang="ar-AE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altLang="ar-AE" sz="28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𝟗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𝟖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 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ar-SA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ar-AE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endParaRPr lang="en-US" altLang="ar-AE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altLang="ar-AE" sz="28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𝟑𝟗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ar-AE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en-US" altLang="ar-AE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Akhbar MT" pitchFamily="2" charset="-78"/>
                </a:endParaRPr>
              </a:p>
            </p:txBody>
          </p:sp>
        </mc:Choice>
        <mc:Fallback xmlns="">
          <p:sp>
            <p:nvSpPr>
              <p:cNvPr id="24" name="مستطيل: زوايا مستديرة 23">
                <a:extLst>
                  <a:ext uri="{FF2B5EF4-FFF2-40B4-BE49-F238E27FC236}">
                    <a16:creationId xmlns:a16="http://schemas.microsoft.com/office/drawing/2014/main" id="{21F5E7AA-443F-C540-602B-F3AA0222D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524" y="5540843"/>
                <a:ext cx="5622075" cy="442291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DB7256"/>
                </a:solidFill>
              </a:ln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8">
            <a:extLst>
              <a:ext uri="{FF2B5EF4-FFF2-40B4-BE49-F238E27FC236}">
                <a16:creationId xmlns:a16="http://schemas.microsoft.com/office/drawing/2014/main" id="{BDC2557D-3C46-F80E-8FE6-39E9EED337D8}"/>
              </a:ext>
            </a:extLst>
          </p:cNvPr>
          <p:cNvGrpSpPr/>
          <p:nvPr/>
        </p:nvGrpSpPr>
        <p:grpSpPr>
          <a:xfrm>
            <a:off x="11343411" y="4642215"/>
            <a:ext cx="2597124" cy="720803"/>
            <a:chOff x="0" y="0"/>
            <a:chExt cx="842465" cy="271002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D111602-3FE7-3DD3-DC3F-6DBA8DC6EC11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95A59ED4-E8AA-64B4-BC82-94B55733F745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2">
            <a:extLst>
              <a:ext uri="{FF2B5EF4-FFF2-40B4-BE49-F238E27FC236}">
                <a16:creationId xmlns:a16="http://schemas.microsoft.com/office/drawing/2014/main" id="{7B307612-2B1F-A142-787E-A8D865F6F9CD}"/>
              </a:ext>
            </a:extLst>
          </p:cNvPr>
          <p:cNvSpPr txBox="1"/>
          <p:nvPr/>
        </p:nvSpPr>
        <p:spPr>
          <a:xfrm>
            <a:off x="11788821" y="4542862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الــــــحل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sp>
        <p:nvSpPr>
          <p:cNvPr id="29" name="شكل بيضاوي 28">
            <a:extLst>
              <a:ext uri="{FF2B5EF4-FFF2-40B4-BE49-F238E27FC236}">
                <a16:creationId xmlns:a16="http://schemas.microsoft.com/office/drawing/2014/main" id="{F9836467-9F2C-22B1-2012-DE4DA1DF051B}"/>
              </a:ext>
            </a:extLst>
          </p:cNvPr>
          <p:cNvSpPr/>
          <p:nvPr/>
        </p:nvSpPr>
        <p:spPr>
          <a:xfrm>
            <a:off x="12954000" y="3960542"/>
            <a:ext cx="463525" cy="46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7AABBA54-38EA-5D76-087D-356412A1698F}"/>
              </a:ext>
            </a:extLst>
          </p:cNvPr>
          <p:cNvGrpSpPr/>
          <p:nvPr/>
        </p:nvGrpSpPr>
        <p:grpSpPr>
          <a:xfrm>
            <a:off x="15558343" y="6279260"/>
            <a:ext cx="2673806" cy="923329"/>
            <a:chOff x="0" y="0"/>
            <a:chExt cx="842465" cy="271002"/>
          </a:xfrm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8E52F80F-899A-CA54-9EE5-5BDE6CE84EFA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BF2EDDED-B575-603F-FB65-C26EC87E48DA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مربع نص 2">
            <a:extLst>
              <a:ext uri="{FF2B5EF4-FFF2-40B4-BE49-F238E27FC236}">
                <a16:creationId xmlns:a16="http://schemas.microsoft.com/office/drawing/2014/main" id="{195877EE-059B-5182-7067-38840F43EAD8}"/>
              </a:ext>
            </a:extLst>
          </p:cNvPr>
          <p:cNvSpPr txBox="1"/>
          <p:nvPr/>
        </p:nvSpPr>
        <p:spPr>
          <a:xfrm>
            <a:off x="15499118" y="6441522"/>
            <a:ext cx="275836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800" b="1" dirty="0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السرعة الافقية = السرعة الابتدائية</a:t>
            </a:r>
          </a:p>
          <a:p>
            <a:pPr algn="ctr"/>
            <a:endParaRPr lang="ar-SA" b="1" dirty="0">
              <a:solidFill>
                <a:schemeClr val="bg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18E5ABD-1256-2779-ABAF-78DB6644682D}"/>
              </a:ext>
            </a:extLst>
          </p:cNvPr>
          <p:cNvGrpSpPr/>
          <p:nvPr/>
        </p:nvGrpSpPr>
        <p:grpSpPr>
          <a:xfrm>
            <a:off x="16027473" y="5486909"/>
            <a:ext cx="1750936" cy="574386"/>
            <a:chOff x="0" y="0"/>
            <a:chExt cx="842465" cy="271002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33BED61-CC6F-A82B-B561-40EF0DCD0788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26710247-4741-0782-0C00-AA65F52D5495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12">
            <a:extLst>
              <a:ext uri="{FF2B5EF4-FFF2-40B4-BE49-F238E27FC236}">
                <a16:creationId xmlns:a16="http://schemas.microsoft.com/office/drawing/2014/main" id="{E5C680D2-29EE-C4ED-5475-FFB610270E2D}"/>
              </a:ext>
            </a:extLst>
          </p:cNvPr>
          <p:cNvSpPr txBox="1"/>
          <p:nvPr/>
        </p:nvSpPr>
        <p:spPr>
          <a:xfrm>
            <a:off x="15852160" y="5307544"/>
            <a:ext cx="2101562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ملاحظة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267683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  <p:bldP spid="24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2DDC4-6209-A8E8-21A8-F3371757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2E5309-B07E-170A-C920-44F31C2A0FB5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8F9E59-67D0-BA1E-3E49-40376748C9B5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FE83ED-EB7A-EFBE-51DA-DB635EAE7BFF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E3CADE2-238D-62A2-BC3E-B340C6A0883C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CC225284-80B7-FD06-CA98-AEFCDD311F64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D9AFB47-5FA6-2318-A491-5CBCD13FBD98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7DDA427C-956E-3E0E-16D2-F640D6DD8860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E2F33255-FB6B-68F2-1226-969499A20FA8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1AC4DA64-D698-66BD-028D-C75AE769322A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22DAC08-F1EF-1099-9586-67BD0D062F24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598203D4-1EE2-E14D-50E0-BA7E12F9B99D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98CC7162-C9C0-D807-7D74-816ADEB78B71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48E4DFC1-6B8C-7969-D05F-1D1BFF3BC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r="733"/>
          <a:stretch/>
        </p:blipFill>
        <p:spPr>
          <a:xfrm>
            <a:off x="3532148" y="2276645"/>
            <a:ext cx="11812175" cy="146650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07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6A03-8C75-0C38-5B33-E6DA12A5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550252-134B-59D1-852C-FBE1E2DCDDC6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8EC9F43-BDF6-7A43-8C80-D3E706C5CA48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64CFD3-FA1D-E832-69AF-47A119818C85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BD04E0-C0D0-2B6A-6E1C-8D0C8203EA7D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CCC827B4-9440-4F93-E563-104644E662D2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899567C-7AA5-6C78-E1AC-4DABE56BB10F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1AB8E3E-DE75-F2EA-4BDE-973FDAB5CF93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2240B193-4E8E-B32D-D96A-D09558E8F06C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8345AD13-0E48-5443-EADC-21666A5413C6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0EBCF7E-BC9F-85F8-FC54-901A1D204ECD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21809E6-FBC3-D81B-3734-CFE7A533D19F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167E9180-E79B-31DD-96EB-FD36067E58B7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EAF7893A-25C9-B68E-1797-F67FE078C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r="733"/>
          <a:stretch/>
        </p:blipFill>
        <p:spPr>
          <a:xfrm>
            <a:off x="3532148" y="2276645"/>
            <a:ext cx="11812175" cy="1466508"/>
          </a:xfrm>
          <a:prstGeom prst="roundRect">
            <a:avLst/>
          </a:prstGeom>
        </p:spPr>
      </p:pic>
      <p:sp>
        <p:nvSpPr>
          <p:cNvPr id="11" name="مستطيل: زوايا مستديرة 10">
            <a:extLst>
              <a:ext uri="{FF2B5EF4-FFF2-40B4-BE49-F238E27FC236}">
                <a16:creationId xmlns:a16="http://schemas.microsoft.com/office/drawing/2014/main" id="{7AA84FF1-711C-038F-5A9C-E0325EE058DB}"/>
              </a:ext>
            </a:extLst>
          </p:cNvPr>
          <p:cNvSpPr/>
          <p:nvPr/>
        </p:nvSpPr>
        <p:spPr>
          <a:xfrm>
            <a:off x="6569924" y="5073005"/>
            <a:ext cx="5622075" cy="442291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B72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endParaRPr 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F490637C-4A80-CAE4-E403-B000406FB28F}"/>
              </a:ext>
            </a:extLst>
          </p:cNvPr>
          <p:cNvGrpSpPr/>
          <p:nvPr/>
        </p:nvGrpSpPr>
        <p:grpSpPr>
          <a:xfrm>
            <a:off x="8066811" y="4174377"/>
            <a:ext cx="2597124" cy="720803"/>
            <a:chOff x="0" y="0"/>
            <a:chExt cx="842465" cy="271002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F70DB8A-9A17-11D3-D342-0178FA3B5A05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0BE5B814-B920-415C-0A4E-2DC158247D3D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88AF1FDF-D5F4-9C12-9F5F-A4673E3E2CF0}"/>
              </a:ext>
            </a:extLst>
          </p:cNvPr>
          <p:cNvSpPr txBox="1"/>
          <p:nvPr/>
        </p:nvSpPr>
        <p:spPr>
          <a:xfrm>
            <a:off x="8512221" y="4075024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الــــــحل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01BEA98E-81B1-9160-82EE-8F27956B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82" y="5438735"/>
            <a:ext cx="4548306" cy="34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2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12E8-1333-A02F-EC81-B5329B44C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CE8F7-092E-6893-9CF9-B9810431256E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14BE6FA-8090-5D7E-13FF-DD963406A1CF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885CEF4-2DA2-744B-5E40-EF9FC31D715D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552B250-606E-3060-D1F5-AB38F6874848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FF889607-AD86-7DE7-32DA-BA7568B3321B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2A4F69C-31A2-5542-F363-C90B61E60B7B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120AC5BA-524F-9361-22C9-720D044448A0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CA021C49-2DF2-5884-8EA7-F93DF5BF9C1B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B396CF00-6E98-96CB-672A-9FC4FCABDDA0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E965-47E3-7785-2B30-7FA33D7C61C3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EF8013E-C332-7AEA-D5D7-851EBCC36B6E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3B5D3CCE-6B38-072E-0CBB-7A4505CA7273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2D916DFE-3090-2B31-B311-DDDA09DF2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1191" r="-352" b="2581"/>
          <a:stretch/>
        </p:blipFill>
        <p:spPr>
          <a:xfrm>
            <a:off x="6172200" y="2176405"/>
            <a:ext cx="6276523" cy="390054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26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صورة 33" descr="صورة تحتوي على نص, رسالة, ثابت&#10;&#10;تم إنشاء الوصف تلقائياً">
            <a:extLst>
              <a:ext uri="{FF2B5EF4-FFF2-40B4-BE49-F238E27FC236}">
                <a16:creationId xmlns:a16="http://schemas.microsoft.com/office/drawing/2014/main" id="{6D1C1724-07DC-690F-0BF0-6B1FBBD6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B223-1B46-59AF-AFBF-A9FEAF70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45C97A-0D41-6B98-0F8E-F4DAA3102953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23921F5-7F33-434F-7057-DB7FD0F65EDC}"/>
              </a:ext>
            </a:extLst>
          </p:cNvPr>
          <p:cNvSpPr/>
          <p:nvPr/>
        </p:nvSpPr>
        <p:spPr>
          <a:xfrm rot="1556660">
            <a:off x="-1586292" y="1127517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0" y="0"/>
                </a:lnTo>
                <a:lnTo>
                  <a:pt x="4227390" y="3428029"/>
                </a:lnTo>
                <a:lnTo>
                  <a:pt x="0" y="34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974DAE-A781-918F-3111-BF0F69CF1C19}"/>
              </a:ext>
            </a:extLst>
          </p:cNvPr>
          <p:cNvSpPr/>
          <p:nvPr/>
        </p:nvSpPr>
        <p:spPr>
          <a:xfrm rot="525658">
            <a:off x="4178256" y="7760274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66E2DF1-2FD1-F7B7-5613-0CF65EF0C9DD}"/>
              </a:ext>
            </a:extLst>
          </p:cNvPr>
          <p:cNvSpPr/>
          <p:nvPr/>
        </p:nvSpPr>
        <p:spPr>
          <a:xfrm rot="712252">
            <a:off x="-1492388" y="3653347"/>
            <a:ext cx="7135290" cy="8457779"/>
          </a:xfrm>
          <a:custGeom>
            <a:avLst/>
            <a:gdLst/>
            <a:ahLst/>
            <a:cxnLst/>
            <a:rect l="l" t="t" r="r" b="b"/>
            <a:pathLst>
              <a:path w="7135290" h="8457779">
                <a:moveTo>
                  <a:pt x="0" y="0"/>
                </a:moveTo>
                <a:lnTo>
                  <a:pt x="7135289" y="0"/>
                </a:lnTo>
                <a:lnTo>
                  <a:pt x="7135289" y="8457779"/>
                </a:lnTo>
                <a:lnTo>
                  <a:pt x="0" y="845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EDDBC96E-7E38-43AF-E888-61A470B03DA7}"/>
              </a:ext>
            </a:extLst>
          </p:cNvPr>
          <p:cNvGrpSpPr/>
          <p:nvPr/>
        </p:nvGrpSpPr>
        <p:grpSpPr>
          <a:xfrm>
            <a:off x="6172200" y="631208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C834867-5D8F-808A-7CC5-8034EA48B6E0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30A6072A-901E-D915-964A-B082A9249E17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417F0EB3-6ED7-B959-E848-8912DFB02154}"/>
              </a:ext>
            </a:extLst>
          </p:cNvPr>
          <p:cNvSpPr txBox="1"/>
          <p:nvPr/>
        </p:nvSpPr>
        <p:spPr>
          <a:xfrm>
            <a:off x="5628127" y="721497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استقلالية الحركة في بعدين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0F009743-9DD2-4323-4648-893C9F5FD671}"/>
              </a:ext>
            </a:extLst>
          </p:cNvPr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C224747-9CB9-8B76-D4E0-DC91B32E531D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96E5DAE6-4FFF-5461-5DD4-C4BB07C6F269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9901D26C-990E-BC49-20B1-3077FC9FCED6}"/>
              </a:ext>
            </a:extLst>
          </p:cNvPr>
          <p:cNvSpPr txBox="1"/>
          <p:nvPr/>
        </p:nvSpPr>
        <p:spPr>
          <a:xfrm>
            <a:off x="16154400" y="826740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تمرين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4EFC7B4E-5A8D-06BB-7FF0-63448D737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1191" r="-352" b="2581"/>
          <a:stretch/>
        </p:blipFill>
        <p:spPr>
          <a:xfrm>
            <a:off x="6172200" y="2176405"/>
            <a:ext cx="6276523" cy="3900545"/>
          </a:xfrm>
          <a:prstGeom prst="roundRect">
            <a:avLst/>
          </a:prstGeom>
        </p:spPr>
      </p:pic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471D6944-2646-923F-881A-7E57EA72331D}"/>
              </a:ext>
            </a:extLst>
          </p:cNvPr>
          <p:cNvSpPr/>
          <p:nvPr/>
        </p:nvSpPr>
        <p:spPr>
          <a:xfrm>
            <a:off x="12529021" y="4762500"/>
            <a:ext cx="5622075" cy="442291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B72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endParaRPr 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EB6F39D-CC64-A2DA-C725-968D9206DA1F}"/>
              </a:ext>
            </a:extLst>
          </p:cNvPr>
          <p:cNvGrpSpPr/>
          <p:nvPr/>
        </p:nvGrpSpPr>
        <p:grpSpPr>
          <a:xfrm>
            <a:off x="14025908" y="3863872"/>
            <a:ext cx="2597124" cy="720803"/>
            <a:chOff x="0" y="0"/>
            <a:chExt cx="842465" cy="271002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C2701D4-E984-E0CC-16FC-5F99FB5D7BEA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083F6248-7A74-07A7-F3FA-21707876A9AA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9B30453F-74C1-7C8C-EC96-60A0F906DF0F}"/>
              </a:ext>
            </a:extLst>
          </p:cNvPr>
          <p:cNvSpPr txBox="1"/>
          <p:nvPr/>
        </p:nvSpPr>
        <p:spPr>
          <a:xfrm>
            <a:off x="14471318" y="3764519"/>
            <a:ext cx="1706304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28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الــــــحل</a:t>
            </a:r>
            <a:endParaRPr lang="ar-EG" sz="28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pic>
        <p:nvPicPr>
          <p:cNvPr id="20" name="صورة 19" descr="صورة تحتوي على خط يد, نص, الخط, خط&#10;&#10;تم إنشاء الوصف تلقائياً">
            <a:extLst>
              <a:ext uri="{FF2B5EF4-FFF2-40B4-BE49-F238E27FC236}">
                <a16:creationId xmlns:a16="http://schemas.microsoft.com/office/drawing/2014/main" id="{6E10ADEA-6EEC-A703-B1D2-11E283B66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805" y="5412062"/>
            <a:ext cx="5287113" cy="2372056"/>
          </a:xfrm>
          <a:prstGeom prst="rect">
            <a:avLst/>
          </a:prstGeom>
        </p:spPr>
      </p:pic>
      <p:sp>
        <p:nvSpPr>
          <p:cNvPr id="22" name="مستطيل: زوايا مستديرة 21">
            <a:extLst>
              <a:ext uri="{FF2B5EF4-FFF2-40B4-BE49-F238E27FC236}">
                <a16:creationId xmlns:a16="http://schemas.microsoft.com/office/drawing/2014/main" id="{6FCFF4CE-A3F9-08AC-F945-4AA7207B68A3}"/>
              </a:ext>
            </a:extLst>
          </p:cNvPr>
          <p:cNvSpPr/>
          <p:nvPr/>
        </p:nvSpPr>
        <p:spPr>
          <a:xfrm>
            <a:off x="16916400" y="5676900"/>
            <a:ext cx="990600" cy="304800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3" name="مستطيل: زوايا مستديرة 22">
            <a:extLst>
              <a:ext uri="{FF2B5EF4-FFF2-40B4-BE49-F238E27FC236}">
                <a16:creationId xmlns:a16="http://schemas.microsoft.com/office/drawing/2014/main" id="{5CFFE072-7F00-C16F-1437-596204DA8B99}"/>
              </a:ext>
            </a:extLst>
          </p:cNvPr>
          <p:cNvSpPr/>
          <p:nvPr/>
        </p:nvSpPr>
        <p:spPr>
          <a:xfrm>
            <a:off x="15773400" y="6293290"/>
            <a:ext cx="2133600" cy="304800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: زوايا مستديرة 23">
            <a:extLst>
              <a:ext uri="{FF2B5EF4-FFF2-40B4-BE49-F238E27FC236}">
                <a16:creationId xmlns:a16="http://schemas.microsoft.com/office/drawing/2014/main" id="{D52BB743-A5B0-2252-10D2-33ECBFD9712A}"/>
              </a:ext>
            </a:extLst>
          </p:cNvPr>
          <p:cNvSpPr/>
          <p:nvPr/>
        </p:nvSpPr>
        <p:spPr>
          <a:xfrm>
            <a:off x="12724805" y="6858830"/>
            <a:ext cx="5182195" cy="342070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ستطيل: زوايا مستديرة 24">
            <a:extLst>
              <a:ext uri="{FF2B5EF4-FFF2-40B4-BE49-F238E27FC236}">
                <a16:creationId xmlns:a16="http://schemas.microsoft.com/office/drawing/2014/main" id="{DD572A35-3721-E1C2-21FE-19DAACF31B04}"/>
              </a:ext>
            </a:extLst>
          </p:cNvPr>
          <p:cNvSpPr/>
          <p:nvPr/>
        </p:nvSpPr>
        <p:spPr>
          <a:xfrm>
            <a:off x="15849600" y="7478488"/>
            <a:ext cx="2133600" cy="304800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07098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2511096">
            <a:off x="12255915" y="400003"/>
            <a:ext cx="2967040" cy="2406000"/>
          </a:xfrm>
          <a:custGeom>
            <a:avLst/>
            <a:gdLst/>
            <a:ahLst/>
            <a:cxnLst/>
            <a:rect l="l" t="t" r="r" b="b"/>
            <a:pathLst>
              <a:path w="2967040" h="2406000">
                <a:moveTo>
                  <a:pt x="0" y="0"/>
                </a:moveTo>
                <a:lnTo>
                  <a:pt x="2967040" y="0"/>
                </a:lnTo>
                <a:lnTo>
                  <a:pt x="2967040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 rot="-3180120">
            <a:off x="14950933" y="3113221"/>
            <a:ext cx="2967040" cy="2406000"/>
          </a:xfrm>
          <a:custGeom>
            <a:avLst/>
            <a:gdLst/>
            <a:ahLst/>
            <a:cxnLst/>
            <a:rect l="l" t="t" r="r" b="b"/>
            <a:pathLst>
              <a:path w="2967040" h="2406000">
                <a:moveTo>
                  <a:pt x="0" y="0"/>
                </a:moveTo>
                <a:lnTo>
                  <a:pt x="2967040" y="0"/>
                </a:lnTo>
                <a:lnTo>
                  <a:pt x="2967040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 rot="-8498429">
            <a:off x="3338129" y="7448698"/>
            <a:ext cx="2967040" cy="2406000"/>
          </a:xfrm>
          <a:custGeom>
            <a:avLst/>
            <a:gdLst/>
            <a:ahLst/>
            <a:cxnLst/>
            <a:rect l="l" t="t" r="r" b="b"/>
            <a:pathLst>
              <a:path w="2967040" h="2406000">
                <a:moveTo>
                  <a:pt x="0" y="0"/>
                </a:moveTo>
                <a:lnTo>
                  <a:pt x="2967040" y="0"/>
                </a:lnTo>
                <a:lnTo>
                  <a:pt x="2967040" y="2406000"/>
                </a:lnTo>
                <a:lnTo>
                  <a:pt x="0" y="240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ABED734E-FDD6-EE1F-1000-624C1687D840}"/>
              </a:ext>
            </a:extLst>
          </p:cNvPr>
          <p:cNvGrpSpPr/>
          <p:nvPr/>
        </p:nvGrpSpPr>
        <p:grpSpPr>
          <a:xfrm>
            <a:off x="11887200" y="5312649"/>
            <a:ext cx="2868942" cy="824708"/>
            <a:chOff x="0" y="0"/>
            <a:chExt cx="842465" cy="271002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EC359EF-9A4F-C0DD-E21F-EE3B413B52A2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FCB69E92-3B45-2C83-520B-A901142150A6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7410353">
            <a:off x="-499686" y="3469252"/>
            <a:ext cx="2967040" cy="2406000"/>
          </a:xfrm>
          <a:custGeom>
            <a:avLst/>
            <a:gdLst/>
            <a:ahLst/>
            <a:cxnLst/>
            <a:rect l="l" t="t" r="r" b="b"/>
            <a:pathLst>
              <a:path w="2967040" h="2406000">
                <a:moveTo>
                  <a:pt x="0" y="0"/>
                </a:moveTo>
                <a:lnTo>
                  <a:pt x="2967040" y="0"/>
                </a:lnTo>
                <a:lnTo>
                  <a:pt x="2967040" y="2406000"/>
                </a:lnTo>
                <a:lnTo>
                  <a:pt x="0" y="240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D685EA0-5871-4B70-7C37-B743D220C9B1}"/>
              </a:ext>
            </a:extLst>
          </p:cNvPr>
          <p:cNvSpPr/>
          <p:nvPr/>
        </p:nvSpPr>
        <p:spPr>
          <a:xfrm rot="1443942">
            <a:off x="-1221958" y="3572084"/>
            <a:ext cx="6376655" cy="8213487"/>
          </a:xfrm>
          <a:custGeom>
            <a:avLst/>
            <a:gdLst/>
            <a:ahLst/>
            <a:cxnLst/>
            <a:rect l="l" t="t" r="r" b="b"/>
            <a:pathLst>
              <a:path w="1542156" h="1986383">
                <a:moveTo>
                  <a:pt x="0" y="0"/>
                </a:moveTo>
                <a:lnTo>
                  <a:pt x="1542156" y="0"/>
                </a:lnTo>
                <a:lnTo>
                  <a:pt x="1542156" y="1986384"/>
                </a:lnTo>
                <a:lnTo>
                  <a:pt x="0" y="1986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4329F6D-919F-4C09-A5E9-F7ABE0E05962}"/>
              </a:ext>
            </a:extLst>
          </p:cNvPr>
          <p:cNvGrpSpPr/>
          <p:nvPr/>
        </p:nvGrpSpPr>
        <p:grpSpPr>
          <a:xfrm>
            <a:off x="6291481" y="3266165"/>
            <a:ext cx="6019799" cy="1121275"/>
            <a:chOff x="0" y="0"/>
            <a:chExt cx="1211442" cy="29208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5266C6F-D15E-754D-A2DB-9B53DF83BF9F}"/>
                </a:ext>
              </a:extLst>
            </p:cNvPr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72B8202-4215-29A0-F1D4-8497E2ADD424}"/>
                </a:ext>
              </a:extLst>
            </p:cNvPr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A86BF41D-8A69-9773-3C10-99E4CA97B0E7}"/>
              </a:ext>
            </a:extLst>
          </p:cNvPr>
          <p:cNvSpPr txBox="1"/>
          <p:nvPr/>
        </p:nvSpPr>
        <p:spPr>
          <a:xfrm>
            <a:off x="5747408" y="3356454"/>
            <a:ext cx="70972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0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انــتــهى الــدرس</a:t>
            </a:r>
            <a:endParaRPr lang="ar-EG" sz="40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FD49D8BC-44A3-6DCE-2C89-ADDECF697553}"/>
              </a:ext>
            </a:extLst>
          </p:cNvPr>
          <p:cNvSpPr txBox="1"/>
          <p:nvPr/>
        </p:nvSpPr>
        <p:spPr>
          <a:xfrm>
            <a:off x="6976579" y="4490077"/>
            <a:ext cx="464960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000" b="1" dirty="0">
                <a:latin typeface="Calibri" panose="020F0502020204030204" pitchFamily="34" charset="0"/>
                <a:cs typeface="Calibri" panose="020F0502020204030204" pitchFamily="34" charset="0"/>
              </a:rPr>
              <a:t>( شكراً لكم )</a:t>
            </a:r>
            <a:endParaRPr lang="ar-SA" sz="2000" dirty="0"/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D862F456-43EF-AF43-1D00-2B21654E5326}"/>
              </a:ext>
            </a:extLst>
          </p:cNvPr>
          <p:cNvGrpSpPr/>
          <p:nvPr/>
        </p:nvGrpSpPr>
        <p:grpSpPr>
          <a:xfrm rot="5400000">
            <a:off x="14936328" y="5373228"/>
            <a:ext cx="649036" cy="567907"/>
            <a:chOff x="0" y="0"/>
            <a:chExt cx="812800" cy="71120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03EAF26-2518-E68C-E620-0B21EDF0CF6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DB7256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4C06CEBE-38A3-9844-60AB-BDDADC21BA6A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D7308BFA-3A09-B6F8-4B7A-78E8C1C26D44}"/>
              </a:ext>
            </a:extLst>
          </p:cNvPr>
          <p:cNvSpPr txBox="1"/>
          <p:nvPr/>
        </p:nvSpPr>
        <p:spPr>
          <a:xfrm>
            <a:off x="12027225" y="5397985"/>
            <a:ext cx="245364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SA" sz="3499" b="1" dirty="0">
                <a:solidFill>
                  <a:schemeClr val="bg1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إعداد الطلاب :</a:t>
            </a:r>
            <a:endParaRPr lang="ar-EG" sz="3499" b="1" dirty="0">
              <a:solidFill>
                <a:schemeClr val="bg1"/>
              </a:solidFill>
              <a:latin typeface="MediaPro Medium"/>
              <a:ea typeface="MediaPro Medium"/>
              <a:cs typeface="MediaPro Medium"/>
              <a:sym typeface="MediaPro Medium"/>
              <a:rtl/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22E8291C-01FA-CF91-1403-C1E5221DD71E}"/>
              </a:ext>
            </a:extLst>
          </p:cNvPr>
          <p:cNvSpPr txBox="1"/>
          <p:nvPr/>
        </p:nvSpPr>
        <p:spPr>
          <a:xfrm>
            <a:off x="4121746" y="5358776"/>
            <a:ext cx="771000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عبدالرحمن السمحان , تميم العمار ، عبدالعزيز </a:t>
            </a:r>
            <a:r>
              <a:rPr lang="ar-SA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العراجة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 rtl="1"/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 البراء الفحام , عبدالله البداح , عبدالله الرومي , نواف الفايز</a:t>
            </a:r>
            <a:endParaRPr lang="ar-SA" sz="2800" dirty="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89F87EB5-757A-8B27-D703-D3A167B57556}"/>
              </a:ext>
            </a:extLst>
          </p:cNvPr>
          <p:cNvGrpSpPr/>
          <p:nvPr/>
        </p:nvGrpSpPr>
        <p:grpSpPr>
          <a:xfrm>
            <a:off x="8229600" y="7331540"/>
            <a:ext cx="2868942" cy="824708"/>
            <a:chOff x="0" y="0"/>
            <a:chExt cx="842465" cy="271002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EA39F762-974C-0CB5-F808-DC428E3EA5D4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4C27E87-CCC6-E302-E456-ABDCCCC66083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75CAAEF7-CFE8-D8A0-F98D-7A4D0E236996}"/>
              </a:ext>
            </a:extLst>
          </p:cNvPr>
          <p:cNvSpPr txBox="1"/>
          <p:nvPr/>
        </p:nvSpPr>
        <p:spPr>
          <a:xfrm>
            <a:off x="8442960" y="7418455"/>
            <a:ext cx="245364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SA" sz="3499" b="1" dirty="0">
                <a:solidFill>
                  <a:schemeClr val="bg1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قاعة : 105</a:t>
            </a:r>
            <a:endParaRPr lang="ar-EG" sz="3499" b="1" dirty="0">
              <a:solidFill>
                <a:schemeClr val="bg1"/>
              </a:solidFill>
              <a:latin typeface="MediaPro Medium"/>
              <a:ea typeface="MediaPro Medium"/>
              <a:cs typeface="MediaPro Medium"/>
              <a:sym typeface="MediaPro Medium"/>
              <a:rtl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5100" y="-39878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7" name="Group 7"/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86898" y="917153"/>
            <a:ext cx="247570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تــمــهـيد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5538" y="911225"/>
            <a:ext cx="9368195" cy="14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599"/>
              </a:lnSpc>
            </a:pPr>
            <a:r>
              <a:rPr lang="ar-EG" sz="3999" b="1" dirty="0">
                <a:solidFill>
                  <a:srgbClr val="000000"/>
                </a:solidFill>
                <a:latin typeface="29LT Zarid Sans Bold"/>
                <a:ea typeface="29LT Zarid Sans Bold"/>
                <a:cs typeface="29LT Zarid Sans Bold"/>
                <a:sym typeface="29LT Zarid Sans Bold"/>
                <a:rtl/>
              </a:rPr>
              <a:t>ما الفرق بين سقوط الكرة باتجاه الارض في الحالات التالية؟</a:t>
            </a:r>
          </a:p>
          <a:p>
            <a:pPr algn="ctr" rtl="1">
              <a:lnSpc>
                <a:spcPts val="5599"/>
              </a:lnSpc>
            </a:pPr>
            <a:endParaRPr lang="ar-EG" sz="3999" b="1" dirty="0">
              <a:solidFill>
                <a:srgbClr val="000000"/>
              </a:solidFill>
              <a:latin typeface="29LT Zarid Sans Bold"/>
              <a:ea typeface="29LT Zarid Sans Bold"/>
              <a:cs typeface="29LT Zarid Sans Bold"/>
              <a:sym typeface="29LT Zarid Sans Bold"/>
              <a:rtl/>
            </a:endParaRPr>
          </a:p>
        </p:txBody>
      </p:sp>
      <p:pic>
        <p:nvPicPr>
          <p:cNvPr id="18" name="Picture 4" descr="السقوط من فوق الحافة – مختبر الفوز">
            <a:extLst>
              <a:ext uri="{FF2B5EF4-FFF2-40B4-BE49-F238E27FC236}">
                <a16:creationId xmlns:a16="http://schemas.microsoft.com/office/drawing/2014/main" id="{941CA4CC-54E4-0DFB-AE3A-25ACDEA32B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957" y="2452314"/>
            <a:ext cx="520769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1">
            <a:extLst>
              <a:ext uri="{FF2B5EF4-FFF2-40B4-BE49-F238E27FC236}">
                <a16:creationId xmlns:a16="http://schemas.microsoft.com/office/drawing/2014/main" id="{D283188E-0962-BA17-3B5A-C227F648FA34}"/>
              </a:ext>
            </a:extLst>
          </p:cNvPr>
          <p:cNvGrpSpPr/>
          <p:nvPr/>
        </p:nvGrpSpPr>
        <p:grpSpPr>
          <a:xfrm>
            <a:off x="9271373" y="2410058"/>
            <a:ext cx="5546279" cy="2708042"/>
            <a:chOff x="0" y="-47625"/>
            <a:chExt cx="1387797" cy="713229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92332B1-E7A0-9860-6C06-682329D06BC7}"/>
                </a:ext>
              </a:extLst>
            </p:cNvPr>
            <p:cNvSpPr txBox="1"/>
            <p:nvPr/>
          </p:nvSpPr>
          <p:spPr>
            <a:xfrm>
              <a:off x="0" y="-47625"/>
              <a:ext cx="1314724" cy="71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C459262-B9D7-AC9F-D923-300291F25DB3}"/>
                </a:ext>
              </a:extLst>
            </p:cNvPr>
            <p:cNvSpPr/>
            <p:nvPr/>
          </p:nvSpPr>
          <p:spPr>
            <a:xfrm>
              <a:off x="73073" y="-39798"/>
              <a:ext cx="1314724" cy="665604"/>
            </a:xfrm>
            <a:custGeom>
              <a:avLst/>
              <a:gdLst/>
              <a:ahLst/>
              <a:cxnLst/>
              <a:rect l="l" t="t" r="r" b="b"/>
              <a:pathLst>
                <a:path w="1314724" h="665604">
                  <a:moveTo>
                    <a:pt x="79097" y="0"/>
                  </a:moveTo>
                  <a:lnTo>
                    <a:pt x="1235627" y="0"/>
                  </a:lnTo>
                  <a:cubicBezTo>
                    <a:pt x="1279311" y="0"/>
                    <a:pt x="1314724" y="35413"/>
                    <a:pt x="1314724" y="79097"/>
                  </a:cubicBezTo>
                  <a:lnTo>
                    <a:pt x="1314724" y="586508"/>
                  </a:lnTo>
                  <a:cubicBezTo>
                    <a:pt x="1314724" y="630192"/>
                    <a:pt x="1279311" y="665604"/>
                    <a:pt x="1235627" y="665604"/>
                  </a:cubicBezTo>
                  <a:lnTo>
                    <a:pt x="79097" y="665604"/>
                  </a:lnTo>
                  <a:cubicBezTo>
                    <a:pt x="35413" y="665604"/>
                    <a:pt x="0" y="630192"/>
                    <a:pt x="0" y="586508"/>
                  </a:cubicBezTo>
                  <a:lnTo>
                    <a:pt x="0" y="79097"/>
                  </a:lnTo>
                  <a:cubicBezTo>
                    <a:pt x="0" y="35413"/>
                    <a:pt x="35413" y="0"/>
                    <a:pt x="79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DB7256"/>
              </a:solidFill>
              <a:prstDash val="solid"/>
              <a:round/>
            </a:ln>
          </p:spPr>
          <p:txBody>
            <a:bodyPr/>
            <a:lstStyle/>
            <a:p>
              <a:endParaRPr lang="ar-SA" dirty="0"/>
            </a:p>
          </p:txBody>
        </p:sp>
      </p:grpSp>
      <p:pic>
        <p:nvPicPr>
          <p:cNvPr id="23" name="Picture 6" descr="projectile_12_b">
            <a:extLst>
              <a:ext uri="{FF2B5EF4-FFF2-40B4-BE49-F238E27FC236}">
                <a16:creationId xmlns:a16="http://schemas.microsoft.com/office/drawing/2014/main" id="{5CCB3118-D798-DF24-3745-C4CC781C01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194301"/>
            <a:ext cx="3312912" cy="4763250"/>
          </a:xfrm>
          <a:prstGeom prst="roundRect">
            <a:avLst/>
          </a:prstGeom>
          <a:noFill/>
          <a:ln w="57150">
            <a:solidFill>
              <a:srgbClr val="DB72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صورة 24">
            <a:extLst>
              <a:ext uri="{FF2B5EF4-FFF2-40B4-BE49-F238E27FC236}">
                <a16:creationId xmlns:a16="http://schemas.microsoft.com/office/drawing/2014/main" id="{01F80FDA-8E85-405D-AF92-C1224BF73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472" y="-114300"/>
            <a:ext cx="9550977" cy="111633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556660">
            <a:off x="759789" y="121575"/>
            <a:ext cx="4227390" cy="3428029"/>
          </a:xfrm>
          <a:custGeom>
            <a:avLst/>
            <a:gdLst/>
            <a:ahLst/>
            <a:cxnLst/>
            <a:rect l="l" t="t" r="r" b="b"/>
            <a:pathLst>
              <a:path w="4227390" h="3428029">
                <a:moveTo>
                  <a:pt x="0" y="0"/>
                </a:moveTo>
                <a:lnTo>
                  <a:pt x="4227391" y="0"/>
                </a:lnTo>
                <a:lnTo>
                  <a:pt x="4227391" y="3428030"/>
                </a:lnTo>
                <a:lnTo>
                  <a:pt x="0" y="342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1026148">
            <a:off x="-689019" y="8588379"/>
            <a:ext cx="2497338" cy="2025114"/>
          </a:xfrm>
          <a:custGeom>
            <a:avLst/>
            <a:gdLst/>
            <a:ahLst/>
            <a:cxnLst/>
            <a:rect l="l" t="t" r="r" b="b"/>
            <a:pathLst>
              <a:path w="2497338" h="2025114">
                <a:moveTo>
                  <a:pt x="0" y="0"/>
                </a:moveTo>
                <a:lnTo>
                  <a:pt x="2497338" y="0"/>
                </a:lnTo>
                <a:lnTo>
                  <a:pt x="2497338" y="2025114"/>
                </a:lnTo>
                <a:lnTo>
                  <a:pt x="0" y="2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712252">
            <a:off x="2167879" y="2486182"/>
            <a:ext cx="6115779" cy="7249307"/>
          </a:xfrm>
          <a:custGeom>
            <a:avLst/>
            <a:gdLst/>
            <a:ahLst/>
            <a:cxnLst/>
            <a:rect l="l" t="t" r="r" b="b"/>
            <a:pathLst>
              <a:path w="6115779" h="7249307">
                <a:moveTo>
                  <a:pt x="0" y="0"/>
                </a:moveTo>
                <a:lnTo>
                  <a:pt x="6115779" y="0"/>
                </a:lnTo>
                <a:lnTo>
                  <a:pt x="6115779" y="7249308"/>
                </a:lnTo>
                <a:lnTo>
                  <a:pt x="0" y="7249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552818" y="3946864"/>
            <a:ext cx="2590177" cy="2284065"/>
          </a:xfrm>
          <a:custGeom>
            <a:avLst/>
            <a:gdLst/>
            <a:ahLst/>
            <a:cxnLst/>
            <a:rect l="l" t="t" r="r" b="b"/>
            <a:pathLst>
              <a:path w="2590177" h="2284065">
                <a:moveTo>
                  <a:pt x="0" y="0"/>
                </a:moveTo>
                <a:lnTo>
                  <a:pt x="2590177" y="0"/>
                </a:lnTo>
                <a:lnTo>
                  <a:pt x="2590177" y="2284065"/>
                </a:lnTo>
                <a:lnTo>
                  <a:pt x="0" y="228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7" name="Group 7"/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15934000" y="7171468"/>
            <a:ext cx="3198287" cy="967482"/>
          </a:xfrm>
          <a:custGeom>
            <a:avLst/>
            <a:gdLst/>
            <a:ahLst/>
            <a:cxnLst/>
            <a:rect l="l" t="t" r="r" b="b"/>
            <a:pathLst>
              <a:path w="3198287" h="967482">
                <a:moveTo>
                  <a:pt x="0" y="0"/>
                </a:moveTo>
                <a:lnTo>
                  <a:pt x="3198288" y="0"/>
                </a:lnTo>
                <a:lnTo>
                  <a:pt x="3198288" y="967482"/>
                </a:lnTo>
                <a:lnTo>
                  <a:pt x="0" y="9674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7" name="TextBox 17"/>
          <p:cNvSpPr txBox="1"/>
          <p:nvPr/>
        </p:nvSpPr>
        <p:spPr>
          <a:xfrm>
            <a:off x="16035229" y="886625"/>
            <a:ext cx="225277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تــمــهـيد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7397E811-CFAA-BB96-AD56-889EE2485EF7}"/>
              </a:ext>
            </a:extLst>
          </p:cNvPr>
          <p:cNvGrpSpPr/>
          <p:nvPr/>
        </p:nvGrpSpPr>
        <p:grpSpPr>
          <a:xfrm>
            <a:off x="9009155" y="3327097"/>
            <a:ext cx="3538646" cy="1028960"/>
            <a:chOff x="0" y="0"/>
            <a:chExt cx="842465" cy="271002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34137DF-767E-22A9-616B-007CB69F9A91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700F1D53-1DE1-6F4A-0955-2E11F3258B94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95538" y="911225"/>
            <a:ext cx="9368195" cy="14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599"/>
              </a:lnSpc>
            </a:pPr>
            <a:r>
              <a:rPr lang="ar-EG" sz="3999" b="1" dirty="0">
                <a:solidFill>
                  <a:srgbClr val="000000"/>
                </a:solidFill>
                <a:latin typeface="29LT Zarid Sans Bold"/>
                <a:ea typeface="29LT Zarid Sans Bold"/>
                <a:cs typeface="29LT Zarid Sans Bold"/>
                <a:sym typeface="29LT Zarid Sans Bold"/>
                <a:rtl/>
              </a:rPr>
              <a:t>ما الفرق بين سقوط الكرة باتجاه الارض في الحالات التالية؟</a:t>
            </a:r>
          </a:p>
          <a:p>
            <a:pPr algn="ctr" rtl="1">
              <a:lnSpc>
                <a:spcPts val="5599"/>
              </a:lnSpc>
            </a:pPr>
            <a:endParaRPr lang="ar-EG" sz="3999" b="1" dirty="0">
              <a:solidFill>
                <a:srgbClr val="000000"/>
              </a:solidFill>
              <a:latin typeface="29LT Zarid Sans Bold"/>
              <a:ea typeface="29LT Zarid Sans Bold"/>
              <a:cs typeface="29LT Zarid Sans Bold"/>
              <a:sym typeface="29LT Zarid Sans Bold"/>
              <a:rtl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A9466A35-F653-8960-3127-03B0BE02C5CB}"/>
              </a:ext>
            </a:extLst>
          </p:cNvPr>
          <p:cNvGrpSpPr/>
          <p:nvPr/>
        </p:nvGrpSpPr>
        <p:grpSpPr>
          <a:xfrm>
            <a:off x="9009155" y="7140729"/>
            <a:ext cx="3538646" cy="1028960"/>
            <a:chOff x="0" y="0"/>
            <a:chExt cx="842465" cy="271002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A3A046CA-F56D-5B92-0F4B-745E46A931F6}"/>
                </a:ext>
              </a:extLst>
            </p:cNvPr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7310D918-D3B2-9D96-58B4-841C110ECC71}"/>
                </a:ext>
              </a:extLst>
            </p:cNvPr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94381" y="3511277"/>
            <a:ext cx="9368195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  <a:spcBef>
                <a:spcPct val="0"/>
              </a:spcBef>
            </a:pPr>
            <a:r>
              <a:rPr lang="ar-EG" sz="3499" b="1" dirty="0">
                <a:solidFill>
                  <a:srgbClr val="FFFFFF"/>
                </a:solidFill>
                <a:latin typeface="29LT Adir Semi-Bold"/>
                <a:ea typeface="29LT Adir Semi-Bold"/>
                <a:cs typeface="29LT Adir Semi-Bold"/>
                <a:sym typeface="29LT Adir Semi-Bold"/>
                <a:rtl/>
              </a:rPr>
              <a:t>مـــقذوف أفـــقــي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5538" y="7313896"/>
            <a:ext cx="9368195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  <a:spcBef>
                <a:spcPct val="0"/>
              </a:spcBef>
            </a:pPr>
            <a:r>
              <a:rPr lang="ar-EG" sz="3499" b="1" dirty="0">
                <a:solidFill>
                  <a:srgbClr val="FFFFFF"/>
                </a:solidFill>
                <a:latin typeface="29LT Adir Semi-Bold"/>
                <a:ea typeface="29LT Adir Semi-Bold"/>
                <a:cs typeface="29LT Adir Semi-Bold"/>
                <a:sym typeface="29LT Adir Semi-Bold"/>
                <a:rtl/>
              </a:rPr>
              <a:t>مـــقذوف رأســـــي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04651" y="1980868"/>
            <a:ext cx="2646058" cy="800432"/>
          </a:xfrm>
          <a:custGeom>
            <a:avLst/>
            <a:gdLst/>
            <a:ahLst/>
            <a:cxnLst/>
            <a:rect l="l" t="t" r="r" b="b"/>
            <a:pathLst>
              <a:path w="2646058" h="800432">
                <a:moveTo>
                  <a:pt x="0" y="0"/>
                </a:moveTo>
                <a:lnTo>
                  <a:pt x="2646058" y="0"/>
                </a:lnTo>
                <a:lnTo>
                  <a:pt x="2646058" y="800432"/>
                </a:lnTo>
                <a:lnTo>
                  <a:pt x="0" y="800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27" name="Picture 4" descr="السقوط من فوق الحافة – مختبر الفوز">
            <a:extLst>
              <a:ext uri="{FF2B5EF4-FFF2-40B4-BE49-F238E27FC236}">
                <a16:creationId xmlns:a16="http://schemas.microsoft.com/office/drawing/2014/main" id="{686BDA1C-E93F-C89E-0F71-14C98C5814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223" y="2811914"/>
            <a:ext cx="5006661" cy="23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2">
            <a:extLst>
              <a:ext uri="{FF2B5EF4-FFF2-40B4-BE49-F238E27FC236}">
                <a16:creationId xmlns:a16="http://schemas.microsoft.com/office/drawing/2014/main" id="{CD80E66A-C69E-5616-2AEC-7E88BF92F0D8}"/>
              </a:ext>
            </a:extLst>
          </p:cNvPr>
          <p:cNvSpPr/>
          <p:nvPr/>
        </p:nvSpPr>
        <p:spPr>
          <a:xfrm>
            <a:off x="13058410" y="2860293"/>
            <a:ext cx="5006660" cy="2270754"/>
          </a:xfrm>
          <a:custGeom>
            <a:avLst/>
            <a:gdLst/>
            <a:ahLst/>
            <a:cxnLst/>
            <a:rect l="l" t="t" r="r" b="b"/>
            <a:pathLst>
              <a:path w="1314724" h="665604">
                <a:moveTo>
                  <a:pt x="79097" y="0"/>
                </a:moveTo>
                <a:lnTo>
                  <a:pt x="1235627" y="0"/>
                </a:lnTo>
                <a:cubicBezTo>
                  <a:pt x="1279311" y="0"/>
                  <a:pt x="1314724" y="35413"/>
                  <a:pt x="1314724" y="79097"/>
                </a:cubicBezTo>
                <a:lnTo>
                  <a:pt x="1314724" y="586508"/>
                </a:lnTo>
                <a:cubicBezTo>
                  <a:pt x="1314724" y="630192"/>
                  <a:pt x="1279311" y="665604"/>
                  <a:pt x="1235627" y="665604"/>
                </a:cubicBezTo>
                <a:lnTo>
                  <a:pt x="79097" y="665604"/>
                </a:lnTo>
                <a:cubicBezTo>
                  <a:pt x="35413" y="665604"/>
                  <a:pt x="0" y="630192"/>
                  <a:pt x="0" y="586508"/>
                </a:cubicBezTo>
                <a:lnTo>
                  <a:pt x="0" y="79097"/>
                </a:lnTo>
                <a:cubicBezTo>
                  <a:pt x="0" y="35413"/>
                  <a:pt x="35413" y="0"/>
                  <a:pt x="79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6675" cap="rnd">
            <a:solidFill>
              <a:srgbClr val="DB7256"/>
            </a:solidFill>
            <a:prstDash val="solid"/>
            <a:round/>
          </a:ln>
        </p:spPr>
        <p:txBody>
          <a:bodyPr/>
          <a:lstStyle/>
          <a:p>
            <a:endParaRPr lang="ar-SA" dirty="0"/>
          </a:p>
        </p:txBody>
      </p:sp>
      <p:pic>
        <p:nvPicPr>
          <p:cNvPr id="28" name="Picture 6" descr="projectile_12_b">
            <a:extLst>
              <a:ext uri="{FF2B5EF4-FFF2-40B4-BE49-F238E27FC236}">
                <a16:creationId xmlns:a16="http://schemas.microsoft.com/office/drawing/2014/main" id="{7F8789D9-BDE4-F3C6-A7E5-E66B20C2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118" y="5559712"/>
            <a:ext cx="3014222" cy="4333798"/>
          </a:xfrm>
          <a:prstGeom prst="roundRect">
            <a:avLst/>
          </a:prstGeom>
          <a:noFill/>
          <a:ln w="57150">
            <a:solidFill>
              <a:srgbClr val="DB72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-9487174">
            <a:off x="1291160" y="5901972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8" y="0"/>
                </a:lnTo>
                <a:lnTo>
                  <a:pt x="6288078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054168">
            <a:off x="-4142903" y="4942162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5" name="Group 5"/>
          <p:cNvGrpSpPr/>
          <p:nvPr/>
        </p:nvGrpSpPr>
        <p:grpSpPr>
          <a:xfrm>
            <a:off x="8079142" y="745625"/>
            <a:ext cx="6180774" cy="1109015"/>
            <a:chOff x="0" y="0"/>
            <a:chExt cx="1627858" cy="292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7858" cy="292086"/>
            </a:xfrm>
            <a:custGeom>
              <a:avLst/>
              <a:gdLst/>
              <a:ahLst/>
              <a:cxnLst/>
              <a:rect l="l" t="t" r="r" b="b"/>
              <a:pathLst>
                <a:path w="1627858" h="292086">
                  <a:moveTo>
                    <a:pt x="57619" y="0"/>
                  </a:moveTo>
                  <a:lnTo>
                    <a:pt x="1570240" y="0"/>
                  </a:lnTo>
                  <a:cubicBezTo>
                    <a:pt x="1585521" y="0"/>
                    <a:pt x="1600176" y="6071"/>
                    <a:pt x="1610982" y="16876"/>
                  </a:cubicBezTo>
                  <a:cubicBezTo>
                    <a:pt x="1621788" y="27682"/>
                    <a:pt x="1627858" y="42337"/>
                    <a:pt x="1627858" y="57619"/>
                  </a:cubicBezTo>
                  <a:lnTo>
                    <a:pt x="1627858" y="234467"/>
                  </a:lnTo>
                  <a:cubicBezTo>
                    <a:pt x="1627858" y="249749"/>
                    <a:pt x="1621788" y="264404"/>
                    <a:pt x="1610982" y="275210"/>
                  </a:cubicBezTo>
                  <a:cubicBezTo>
                    <a:pt x="1600176" y="286016"/>
                    <a:pt x="1585521" y="292086"/>
                    <a:pt x="1570240" y="292086"/>
                  </a:cubicBezTo>
                  <a:lnTo>
                    <a:pt x="57619" y="292086"/>
                  </a:lnTo>
                  <a:cubicBezTo>
                    <a:pt x="42337" y="292086"/>
                    <a:pt x="27682" y="286016"/>
                    <a:pt x="16876" y="275210"/>
                  </a:cubicBezTo>
                  <a:cubicBezTo>
                    <a:pt x="6071" y="264404"/>
                    <a:pt x="0" y="249749"/>
                    <a:pt x="0" y="234467"/>
                  </a:cubicBezTo>
                  <a:lnTo>
                    <a:pt x="0" y="57619"/>
                  </a:lnTo>
                  <a:cubicBezTo>
                    <a:pt x="0" y="42337"/>
                    <a:pt x="6071" y="27682"/>
                    <a:pt x="16876" y="16876"/>
                  </a:cubicBezTo>
                  <a:cubicBezTo>
                    <a:pt x="27682" y="6071"/>
                    <a:pt x="42337" y="0"/>
                    <a:pt x="57619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27858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4109" y="225676"/>
            <a:ext cx="5398809" cy="4917824"/>
          </a:xfrm>
          <a:custGeom>
            <a:avLst/>
            <a:gdLst/>
            <a:ahLst/>
            <a:cxnLst/>
            <a:rect l="l" t="t" r="r" b="b"/>
            <a:pathLst>
              <a:path w="5398809" h="4917824">
                <a:moveTo>
                  <a:pt x="0" y="0"/>
                </a:moveTo>
                <a:lnTo>
                  <a:pt x="5398809" y="0"/>
                </a:lnTo>
                <a:lnTo>
                  <a:pt x="5398809" y="4917824"/>
                </a:lnTo>
                <a:lnTo>
                  <a:pt x="0" y="491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9" name="Freeform 9"/>
          <p:cNvSpPr/>
          <p:nvPr/>
        </p:nvSpPr>
        <p:spPr>
          <a:xfrm rot="3800045">
            <a:off x="12162504" y="2448020"/>
            <a:ext cx="2601106" cy="1111382"/>
          </a:xfrm>
          <a:custGeom>
            <a:avLst/>
            <a:gdLst/>
            <a:ahLst/>
            <a:cxnLst/>
            <a:rect l="l" t="t" r="r" b="b"/>
            <a:pathLst>
              <a:path w="2601106" h="1111382">
                <a:moveTo>
                  <a:pt x="0" y="0"/>
                </a:moveTo>
                <a:lnTo>
                  <a:pt x="2601106" y="0"/>
                </a:lnTo>
                <a:lnTo>
                  <a:pt x="2601106" y="1111382"/>
                </a:lnTo>
                <a:lnTo>
                  <a:pt x="0" y="11113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Freeform 10"/>
          <p:cNvSpPr/>
          <p:nvPr/>
        </p:nvSpPr>
        <p:spPr>
          <a:xfrm rot="6846877">
            <a:off x="8151241" y="2623698"/>
            <a:ext cx="2330390" cy="995712"/>
          </a:xfrm>
          <a:custGeom>
            <a:avLst/>
            <a:gdLst/>
            <a:ahLst/>
            <a:cxnLst/>
            <a:rect l="l" t="t" r="r" b="b"/>
            <a:pathLst>
              <a:path w="2330390" h="995712">
                <a:moveTo>
                  <a:pt x="0" y="0"/>
                </a:moveTo>
                <a:lnTo>
                  <a:pt x="2330390" y="0"/>
                </a:lnTo>
                <a:lnTo>
                  <a:pt x="2330390" y="995712"/>
                </a:lnTo>
                <a:lnTo>
                  <a:pt x="0" y="99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0" name="مستطيل: زوايا مستديرة 29">
            <a:extLst>
              <a:ext uri="{FF2B5EF4-FFF2-40B4-BE49-F238E27FC236}">
                <a16:creationId xmlns:a16="http://schemas.microsoft.com/office/drawing/2014/main" id="{DC8D95BD-0844-FDE6-7DD5-B37DEFEE2AA8}"/>
              </a:ext>
            </a:extLst>
          </p:cNvPr>
          <p:cNvSpPr/>
          <p:nvPr/>
        </p:nvSpPr>
        <p:spPr>
          <a:xfrm>
            <a:off x="12519906" y="4366835"/>
            <a:ext cx="3480015" cy="846474"/>
          </a:xfrm>
          <a:prstGeom prst="roundRect">
            <a:avLst/>
          </a:prstGeom>
          <a:solidFill>
            <a:srgbClr val="45A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TextBox 13"/>
          <p:cNvSpPr txBox="1"/>
          <p:nvPr/>
        </p:nvSpPr>
        <p:spPr>
          <a:xfrm>
            <a:off x="8383000" y="828688"/>
            <a:ext cx="5625397" cy="9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حركة الأجسام نحو الأرض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47670" y="2671923"/>
            <a:ext cx="95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2168323" y="4527586"/>
            <a:ext cx="4183183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077"/>
              </a:lnSpc>
            </a:pPr>
            <a:r>
              <a:rPr lang="ar-EG" sz="2912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الــــمـــقذوفات المــــــــــنحنية</a:t>
            </a:r>
          </a:p>
        </p:txBody>
      </p:sp>
      <p:sp>
        <p:nvSpPr>
          <p:cNvPr id="31" name="مستطيل: زوايا مستديرة 30">
            <a:extLst>
              <a:ext uri="{FF2B5EF4-FFF2-40B4-BE49-F238E27FC236}">
                <a16:creationId xmlns:a16="http://schemas.microsoft.com/office/drawing/2014/main" id="{EBBEF0C7-26CD-58A3-4B80-E38F53A5BC81}"/>
              </a:ext>
            </a:extLst>
          </p:cNvPr>
          <p:cNvSpPr/>
          <p:nvPr/>
        </p:nvSpPr>
        <p:spPr>
          <a:xfrm>
            <a:off x="7484760" y="4376703"/>
            <a:ext cx="3480015" cy="846474"/>
          </a:xfrm>
          <a:prstGeom prst="roundRect">
            <a:avLst/>
          </a:prstGeom>
          <a:solidFill>
            <a:srgbClr val="45A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TextBox 16"/>
          <p:cNvSpPr txBox="1"/>
          <p:nvPr/>
        </p:nvSpPr>
        <p:spPr>
          <a:xfrm>
            <a:off x="7389671" y="4514131"/>
            <a:ext cx="362876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077"/>
              </a:lnSpc>
            </a:pPr>
            <a:r>
              <a:rPr lang="ar-EG" sz="2912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الــــمـــقذوفات الرأســـــية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936887" y="7247548"/>
            <a:ext cx="2646058" cy="800432"/>
          </a:xfrm>
          <a:custGeom>
            <a:avLst/>
            <a:gdLst/>
            <a:ahLst/>
            <a:cxnLst/>
            <a:rect l="l" t="t" r="r" b="b"/>
            <a:pathLst>
              <a:path w="2646058" h="800432">
                <a:moveTo>
                  <a:pt x="0" y="0"/>
                </a:moveTo>
                <a:lnTo>
                  <a:pt x="2646058" y="0"/>
                </a:lnTo>
                <a:lnTo>
                  <a:pt x="2646058" y="800432"/>
                </a:lnTo>
                <a:lnTo>
                  <a:pt x="0" y="800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0" name="Freeform 20"/>
          <p:cNvSpPr/>
          <p:nvPr/>
        </p:nvSpPr>
        <p:spPr>
          <a:xfrm rot="5400000">
            <a:off x="9407435" y="6631537"/>
            <a:ext cx="2753205" cy="832845"/>
          </a:xfrm>
          <a:custGeom>
            <a:avLst/>
            <a:gdLst/>
            <a:ahLst/>
            <a:cxnLst/>
            <a:rect l="l" t="t" r="r" b="b"/>
            <a:pathLst>
              <a:path w="2753205" h="832845">
                <a:moveTo>
                  <a:pt x="0" y="0"/>
                </a:moveTo>
                <a:lnTo>
                  <a:pt x="2753205" y="0"/>
                </a:lnTo>
                <a:lnTo>
                  <a:pt x="2753205" y="832844"/>
                </a:lnTo>
                <a:lnTo>
                  <a:pt x="0" y="8328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32" name="Picture 4" descr="السقوط من فوق الحافة – مختبر الفوز">
            <a:extLst>
              <a:ext uri="{FF2B5EF4-FFF2-40B4-BE49-F238E27FC236}">
                <a16:creationId xmlns:a16="http://schemas.microsoft.com/office/drawing/2014/main" id="{CB64DBB7-AF24-ABBD-51D8-9E75A32DF8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094" y="5428547"/>
            <a:ext cx="3393992" cy="16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12">
            <a:extLst>
              <a:ext uri="{FF2B5EF4-FFF2-40B4-BE49-F238E27FC236}">
                <a16:creationId xmlns:a16="http://schemas.microsoft.com/office/drawing/2014/main" id="{629C7E1C-7B50-912F-9525-AAE1B3E09169}"/>
              </a:ext>
            </a:extLst>
          </p:cNvPr>
          <p:cNvSpPr/>
          <p:nvPr/>
        </p:nvSpPr>
        <p:spPr>
          <a:xfrm>
            <a:off x="12605280" y="5476926"/>
            <a:ext cx="3393991" cy="1539333"/>
          </a:xfrm>
          <a:custGeom>
            <a:avLst/>
            <a:gdLst/>
            <a:ahLst/>
            <a:cxnLst/>
            <a:rect l="l" t="t" r="r" b="b"/>
            <a:pathLst>
              <a:path w="1314724" h="665604">
                <a:moveTo>
                  <a:pt x="79097" y="0"/>
                </a:moveTo>
                <a:lnTo>
                  <a:pt x="1235627" y="0"/>
                </a:lnTo>
                <a:cubicBezTo>
                  <a:pt x="1279311" y="0"/>
                  <a:pt x="1314724" y="35413"/>
                  <a:pt x="1314724" y="79097"/>
                </a:cubicBezTo>
                <a:lnTo>
                  <a:pt x="1314724" y="586508"/>
                </a:lnTo>
                <a:cubicBezTo>
                  <a:pt x="1314724" y="630192"/>
                  <a:pt x="1279311" y="665604"/>
                  <a:pt x="1235627" y="665604"/>
                </a:cubicBezTo>
                <a:lnTo>
                  <a:pt x="79097" y="665604"/>
                </a:lnTo>
                <a:cubicBezTo>
                  <a:pt x="35413" y="665604"/>
                  <a:pt x="0" y="630192"/>
                  <a:pt x="0" y="586508"/>
                </a:cubicBezTo>
                <a:lnTo>
                  <a:pt x="0" y="79097"/>
                </a:lnTo>
                <a:cubicBezTo>
                  <a:pt x="0" y="35413"/>
                  <a:pt x="35413" y="0"/>
                  <a:pt x="79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6675" cap="rnd">
            <a:solidFill>
              <a:srgbClr val="DB7256"/>
            </a:solidFill>
            <a:prstDash val="solid"/>
            <a:round/>
          </a:ln>
        </p:spPr>
        <p:txBody>
          <a:bodyPr/>
          <a:lstStyle/>
          <a:p>
            <a:endParaRPr lang="ar-SA" dirty="0"/>
          </a:p>
        </p:txBody>
      </p:sp>
      <p:pic>
        <p:nvPicPr>
          <p:cNvPr id="34" name="Picture 6" descr="projectile_12_b">
            <a:extLst>
              <a:ext uri="{FF2B5EF4-FFF2-40B4-BE49-F238E27FC236}">
                <a16:creationId xmlns:a16="http://schemas.microsoft.com/office/drawing/2014/main" id="{DE7C1FC9-5732-0627-C3CA-35B7A0562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41" y="5506199"/>
            <a:ext cx="2144636" cy="3083522"/>
          </a:xfrm>
          <a:prstGeom prst="roundRect">
            <a:avLst/>
          </a:prstGeom>
          <a:noFill/>
          <a:ln w="57150">
            <a:solidFill>
              <a:srgbClr val="DB72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-9487174">
            <a:off x="1291160" y="5901972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8" y="0"/>
                </a:lnTo>
                <a:lnTo>
                  <a:pt x="6288078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054168">
            <a:off x="-4142903" y="4942162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5" name="Group 5"/>
          <p:cNvGrpSpPr/>
          <p:nvPr/>
        </p:nvGrpSpPr>
        <p:grpSpPr>
          <a:xfrm>
            <a:off x="9755472" y="745625"/>
            <a:ext cx="4599693" cy="1109015"/>
            <a:chOff x="0" y="0"/>
            <a:chExt cx="1211442" cy="292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1442" cy="292086"/>
            </a:xfrm>
            <a:custGeom>
              <a:avLst/>
              <a:gdLst/>
              <a:ahLst/>
              <a:cxnLst/>
              <a:rect l="l" t="t" r="r" b="b"/>
              <a:pathLst>
                <a:path w="1211442" h="292086">
                  <a:moveTo>
                    <a:pt x="77424" y="0"/>
                  </a:moveTo>
                  <a:lnTo>
                    <a:pt x="1134018" y="0"/>
                  </a:lnTo>
                  <a:cubicBezTo>
                    <a:pt x="1176778" y="0"/>
                    <a:pt x="1211442" y="34664"/>
                    <a:pt x="1211442" y="77424"/>
                  </a:cubicBezTo>
                  <a:lnTo>
                    <a:pt x="1211442" y="214662"/>
                  </a:lnTo>
                  <a:cubicBezTo>
                    <a:pt x="1211442" y="257422"/>
                    <a:pt x="1176778" y="292086"/>
                    <a:pt x="1134018" y="292086"/>
                  </a:cubicBezTo>
                  <a:lnTo>
                    <a:pt x="77424" y="292086"/>
                  </a:lnTo>
                  <a:cubicBezTo>
                    <a:pt x="34664" y="292086"/>
                    <a:pt x="0" y="257422"/>
                    <a:pt x="0" y="214662"/>
                  </a:cubicBezTo>
                  <a:lnTo>
                    <a:pt x="0" y="77424"/>
                  </a:lnTo>
                  <a:cubicBezTo>
                    <a:pt x="0" y="34664"/>
                    <a:pt x="34664" y="0"/>
                    <a:pt x="77424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11442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7218735" y="3779997"/>
            <a:ext cx="649036" cy="567907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DB7256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4109" y="225676"/>
            <a:ext cx="5398809" cy="4917824"/>
          </a:xfrm>
          <a:custGeom>
            <a:avLst/>
            <a:gdLst/>
            <a:ahLst/>
            <a:cxnLst/>
            <a:rect l="l" t="t" r="r" b="b"/>
            <a:pathLst>
              <a:path w="5398809" h="4917824">
                <a:moveTo>
                  <a:pt x="0" y="0"/>
                </a:moveTo>
                <a:lnTo>
                  <a:pt x="5398809" y="0"/>
                </a:lnTo>
                <a:lnTo>
                  <a:pt x="5398809" y="4917824"/>
                </a:lnTo>
                <a:lnTo>
                  <a:pt x="0" y="491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2" name="TextBox 12"/>
          <p:cNvSpPr txBox="1"/>
          <p:nvPr/>
        </p:nvSpPr>
        <p:spPr>
          <a:xfrm>
            <a:off x="10253156" y="848746"/>
            <a:ext cx="3604323" cy="9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الــمـــفردات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56071" y="3825825"/>
            <a:ext cx="24536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 b="1">
                <a:solidFill>
                  <a:srgbClr val="DB7256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الـــــــمــــــقــــــذوف  :</a:t>
            </a:r>
          </a:p>
        </p:txBody>
      </p:sp>
      <p:sp>
        <p:nvSpPr>
          <p:cNvPr id="21" name="مستطيل: زوايا مستديرة 20">
            <a:extLst>
              <a:ext uri="{FF2B5EF4-FFF2-40B4-BE49-F238E27FC236}">
                <a16:creationId xmlns:a16="http://schemas.microsoft.com/office/drawing/2014/main" id="{F29E1A14-29B8-278B-CD1D-7DED11651F5A}"/>
              </a:ext>
            </a:extLst>
          </p:cNvPr>
          <p:cNvSpPr/>
          <p:nvPr/>
        </p:nvSpPr>
        <p:spPr>
          <a:xfrm>
            <a:off x="8704837" y="3825825"/>
            <a:ext cx="5544563" cy="708075"/>
          </a:xfrm>
          <a:prstGeom prst="roundRect">
            <a:avLst/>
          </a:prstGeom>
          <a:solidFill>
            <a:srgbClr val="45A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TextBox 14"/>
          <p:cNvSpPr txBox="1"/>
          <p:nvPr/>
        </p:nvSpPr>
        <p:spPr>
          <a:xfrm>
            <a:off x="11647670" y="2671923"/>
            <a:ext cx="95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8979434" y="3791568"/>
            <a:ext cx="512421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هو الجــسم الذي يُطـــلق في الــــهواء</a:t>
            </a:r>
          </a:p>
        </p:txBody>
      </p:sp>
      <p:sp>
        <p:nvSpPr>
          <p:cNvPr id="22" name="مستطيل: زوايا مستديرة 21">
            <a:extLst>
              <a:ext uri="{FF2B5EF4-FFF2-40B4-BE49-F238E27FC236}">
                <a16:creationId xmlns:a16="http://schemas.microsoft.com/office/drawing/2014/main" id="{DEC6B008-D539-8161-3B6D-D5DD6907401C}"/>
              </a:ext>
            </a:extLst>
          </p:cNvPr>
          <p:cNvSpPr/>
          <p:nvPr/>
        </p:nvSpPr>
        <p:spPr>
          <a:xfrm>
            <a:off x="6705600" y="5470476"/>
            <a:ext cx="6266145" cy="708075"/>
          </a:xfrm>
          <a:prstGeom prst="roundRect">
            <a:avLst/>
          </a:prstGeom>
          <a:solidFill>
            <a:srgbClr val="45A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17218735" y="5475430"/>
            <a:ext cx="649036" cy="567907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DB7256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03581" y="5499051"/>
            <a:ext cx="391572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 b="1">
                <a:solidFill>
                  <a:srgbClr val="DB7256"/>
                </a:solidFill>
                <a:latin typeface="MediaPro Medium"/>
                <a:ea typeface="MediaPro Medium"/>
                <a:cs typeface="MediaPro Medium"/>
                <a:sym typeface="MediaPro Medium"/>
                <a:rtl/>
              </a:rPr>
              <a:t>مــــــــســـــار المـــــــــــــــــقذوف  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15414" y="5470476"/>
            <a:ext cx="605004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هي حــركــة  الجــسم المقذوف في الــــهواء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373379">
            <a:off x="-4989943" y="-590778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-8685278">
            <a:off x="566467" y="104350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856076">
            <a:off x="13196439" y="6022914"/>
            <a:ext cx="8125722" cy="7904112"/>
          </a:xfrm>
          <a:custGeom>
            <a:avLst/>
            <a:gdLst/>
            <a:ahLst/>
            <a:cxnLst/>
            <a:rect l="l" t="t" r="r" b="b"/>
            <a:pathLst>
              <a:path w="8125722" h="7904112">
                <a:moveTo>
                  <a:pt x="0" y="0"/>
                </a:moveTo>
                <a:lnTo>
                  <a:pt x="8125722" y="0"/>
                </a:lnTo>
                <a:lnTo>
                  <a:pt x="8125722" y="7904111"/>
                </a:lnTo>
                <a:lnTo>
                  <a:pt x="0" y="7904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6" name="Group 6"/>
          <p:cNvGrpSpPr/>
          <p:nvPr/>
        </p:nvGrpSpPr>
        <p:grpSpPr>
          <a:xfrm>
            <a:off x="9144000" y="2739907"/>
            <a:ext cx="5180120" cy="2309544"/>
            <a:chOff x="0" y="0"/>
            <a:chExt cx="182304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3045" cy="812800"/>
            </a:xfrm>
            <a:custGeom>
              <a:avLst/>
              <a:gdLst/>
              <a:ahLst/>
              <a:cxnLst/>
              <a:rect l="l" t="t" r="r" b="b"/>
              <a:pathLst>
                <a:path w="1823045" h="812800">
                  <a:moveTo>
                    <a:pt x="68749" y="0"/>
                  </a:moveTo>
                  <a:lnTo>
                    <a:pt x="1754296" y="0"/>
                  </a:lnTo>
                  <a:cubicBezTo>
                    <a:pt x="1792265" y="0"/>
                    <a:pt x="1823045" y="30780"/>
                    <a:pt x="1823045" y="68749"/>
                  </a:cubicBezTo>
                  <a:lnTo>
                    <a:pt x="1823045" y="744051"/>
                  </a:lnTo>
                  <a:cubicBezTo>
                    <a:pt x="1823045" y="782020"/>
                    <a:pt x="1792265" y="812800"/>
                    <a:pt x="1754296" y="812800"/>
                  </a:cubicBezTo>
                  <a:lnTo>
                    <a:pt x="68749" y="812800"/>
                  </a:lnTo>
                  <a:cubicBezTo>
                    <a:pt x="30780" y="812800"/>
                    <a:pt x="0" y="782020"/>
                    <a:pt x="0" y="744051"/>
                  </a:cubicBezTo>
                  <a:lnTo>
                    <a:pt x="0" y="68749"/>
                  </a:lnTo>
                  <a:cubicBezTo>
                    <a:pt x="0" y="30780"/>
                    <a:pt x="30780" y="0"/>
                    <a:pt x="68749" y="0"/>
                  </a:cubicBezTo>
                  <a:close/>
                </a:path>
              </a:pathLst>
            </a:custGeom>
            <a:blipFill>
              <a:blip r:embed="rId7"/>
              <a:stretch>
                <a:fillRect t="-8" b="-8"/>
              </a:stretch>
            </a:blipFill>
            <a:ln w="95250" cap="rnd">
              <a:solidFill>
                <a:srgbClr val="DB7256"/>
              </a:solidFill>
              <a:prstDash val="solid"/>
              <a:round/>
            </a:ln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6733806">
            <a:off x="10025689" y="1962551"/>
            <a:ext cx="1079415" cy="304935"/>
          </a:xfrm>
          <a:custGeom>
            <a:avLst/>
            <a:gdLst/>
            <a:ahLst/>
            <a:cxnLst/>
            <a:rect l="l" t="t" r="r" b="b"/>
            <a:pathLst>
              <a:path w="1079415" h="304935">
                <a:moveTo>
                  <a:pt x="0" y="0"/>
                </a:moveTo>
                <a:lnTo>
                  <a:pt x="1079415" y="0"/>
                </a:lnTo>
                <a:lnTo>
                  <a:pt x="1079415" y="304935"/>
                </a:lnTo>
                <a:lnTo>
                  <a:pt x="0" y="304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2" name="TextBox 12"/>
          <p:cNvSpPr txBox="1"/>
          <p:nvPr/>
        </p:nvSpPr>
        <p:spPr>
          <a:xfrm>
            <a:off x="15921688" y="836076"/>
            <a:ext cx="255869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ســـؤال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7578" y="1047089"/>
            <a:ext cx="849618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>
                <a:solidFill>
                  <a:srgbClr val="000000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مـا هــي القــوة المـــؤثرة فــي الكرة عند إهمال مقاومة الهواء ؟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373379">
            <a:off x="-4989943" y="-590778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-8685278">
            <a:off x="566467" y="104350"/>
            <a:ext cx="6288078" cy="5544942"/>
          </a:xfrm>
          <a:custGeom>
            <a:avLst/>
            <a:gdLst/>
            <a:ahLst/>
            <a:cxnLst/>
            <a:rect l="l" t="t" r="r" b="b"/>
            <a:pathLst>
              <a:path w="6288078" h="5544942">
                <a:moveTo>
                  <a:pt x="0" y="0"/>
                </a:moveTo>
                <a:lnTo>
                  <a:pt x="6288079" y="0"/>
                </a:lnTo>
                <a:lnTo>
                  <a:pt x="6288079" y="5544942"/>
                </a:lnTo>
                <a:lnTo>
                  <a:pt x="0" y="554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856076">
            <a:off x="13196439" y="6334944"/>
            <a:ext cx="8125722" cy="7904112"/>
          </a:xfrm>
          <a:custGeom>
            <a:avLst/>
            <a:gdLst/>
            <a:ahLst/>
            <a:cxnLst/>
            <a:rect l="l" t="t" r="r" b="b"/>
            <a:pathLst>
              <a:path w="8125722" h="7904112">
                <a:moveTo>
                  <a:pt x="0" y="0"/>
                </a:moveTo>
                <a:lnTo>
                  <a:pt x="8125722" y="0"/>
                </a:lnTo>
                <a:lnTo>
                  <a:pt x="8125722" y="7904112"/>
                </a:lnTo>
                <a:lnTo>
                  <a:pt x="0" y="790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6" name="Group 6"/>
          <p:cNvGrpSpPr/>
          <p:nvPr/>
        </p:nvGrpSpPr>
        <p:grpSpPr>
          <a:xfrm>
            <a:off x="8732151" y="2739907"/>
            <a:ext cx="5391065" cy="2403593"/>
            <a:chOff x="0" y="0"/>
            <a:chExt cx="182304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3045" cy="812800"/>
            </a:xfrm>
            <a:custGeom>
              <a:avLst/>
              <a:gdLst/>
              <a:ahLst/>
              <a:cxnLst/>
              <a:rect l="l" t="t" r="r" b="b"/>
              <a:pathLst>
                <a:path w="1823045" h="812800">
                  <a:moveTo>
                    <a:pt x="66059" y="0"/>
                  </a:moveTo>
                  <a:lnTo>
                    <a:pt x="1756986" y="0"/>
                  </a:lnTo>
                  <a:cubicBezTo>
                    <a:pt x="1793469" y="0"/>
                    <a:pt x="1823045" y="29576"/>
                    <a:pt x="1823045" y="66059"/>
                  </a:cubicBezTo>
                  <a:lnTo>
                    <a:pt x="1823045" y="746741"/>
                  </a:lnTo>
                  <a:cubicBezTo>
                    <a:pt x="1823045" y="764261"/>
                    <a:pt x="1816085" y="781063"/>
                    <a:pt x="1803697" y="793452"/>
                  </a:cubicBezTo>
                  <a:cubicBezTo>
                    <a:pt x="1791308" y="805840"/>
                    <a:pt x="1774506" y="812800"/>
                    <a:pt x="1756986" y="812800"/>
                  </a:cubicBezTo>
                  <a:lnTo>
                    <a:pt x="66059" y="812800"/>
                  </a:lnTo>
                  <a:cubicBezTo>
                    <a:pt x="48539" y="812800"/>
                    <a:pt x="31737" y="805840"/>
                    <a:pt x="19348" y="793452"/>
                  </a:cubicBezTo>
                  <a:cubicBezTo>
                    <a:pt x="6960" y="781063"/>
                    <a:pt x="0" y="764261"/>
                    <a:pt x="0" y="746741"/>
                  </a:cubicBezTo>
                  <a:lnTo>
                    <a:pt x="0" y="66059"/>
                  </a:lnTo>
                  <a:cubicBezTo>
                    <a:pt x="0" y="48539"/>
                    <a:pt x="6960" y="31737"/>
                    <a:pt x="19348" y="19348"/>
                  </a:cubicBezTo>
                  <a:cubicBezTo>
                    <a:pt x="31737" y="6960"/>
                    <a:pt x="48539" y="0"/>
                    <a:pt x="66059" y="0"/>
                  </a:cubicBezTo>
                  <a:close/>
                </a:path>
              </a:pathLst>
            </a:custGeom>
            <a:blipFill>
              <a:blip r:embed="rId7"/>
              <a:stretch>
                <a:fillRect t="-8" b="-8"/>
              </a:stretch>
            </a:blipFill>
            <a:ln w="95250" cap="rnd">
              <a:solidFill>
                <a:srgbClr val="DB7256"/>
              </a:solidFill>
              <a:prstDash val="solid"/>
              <a:round/>
            </a:ln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98514" y="806630"/>
            <a:ext cx="3198736" cy="1028960"/>
            <a:chOff x="0" y="0"/>
            <a:chExt cx="842465" cy="271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6733806">
            <a:off x="10025689" y="1962551"/>
            <a:ext cx="1079415" cy="304935"/>
          </a:xfrm>
          <a:custGeom>
            <a:avLst/>
            <a:gdLst/>
            <a:ahLst/>
            <a:cxnLst/>
            <a:rect l="l" t="t" r="r" b="b"/>
            <a:pathLst>
              <a:path w="1079415" h="304935">
                <a:moveTo>
                  <a:pt x="0" y="0"/>
                </a:moveTo>
                <a:lnTo>
                  <a:pt x="1079415" y="0"/>
                </a:lnTo>
                <a:lnTo>
                  <a:pt x="1079415" y="304935"/>
                </a:lnTo>
                <a:lnTo>
                  <a:pt x="0" y="304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2" name="TextBox 12"/>
          <p:cNvSpPr txBox="1"/>
          <p:nvPr/>
        </p:nvSpPr>
        <p:spPr>
          <a:xfrm>
            <a:off x="16157863" y="836076"/>
            <a:ext cx="21015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ســـؤال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7578" y="1047089"/>
            <a:ext cx="849618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</a:pPr>
            <a:r>
              <a:rPr lang="ar-EG" sz="3499">
                <a:solidFill>
                  <a:srgbClr val="000000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مـا هــي القــوة المـــؤثرة فــي الكرة عند إهمال مقاومة الهواء ؟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698514" y="5444266"/>
            <a:ext cx="3198736" cy="1028960"/>
            <a:chOff x="0" y="0"/>
            <a:chExt cx="842465" cy="2710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2465" cy="271002"/>
            </a:xfrm>
            <a:custGeom>
              <a:avLst/>
              <a:gdLst/>
              <a:ahLst/>
              <a:cxnLst/>
              <a:rect l="l" t="t" r="r" b="b"/>
              <a:pathLst>
                <a:path w="842465" h="271002">
                  <a:moveTo>
                    <a:pt x="123436" y="0"/>
                  </a:moveTo>
                  <a:lnTo>
                    <a:pt x="719030" y="0"/>
                  </a:lnTo>
                  <a:cubicBezTo>
                    <a:pt x="751767" y="0"/>
                    <a:pt x="783163" y="13005"/>
                    <a:pt x="806312" y="36153"/>
                  </a:cubicBezTo>
                  <a:cubicBezTo>
                    <a:pt x="829461" y="59302"/>
                    <a:pt x="842465" y="90698"/>
                    <a:pt x="842465" y="123436"/>
                  </a:cubicBezTo>
                  <a:lnTo>
                    <a:pt x="842465" y="147566"/>
                  </a:lnTo>
                  <a:cubicBezTo>
                    <a:pt x="842465" y="180303"/>
                    <a:pt x="829461" y="211700"/>
                    <a:pt x="806312" y="234848"/>
                  </a:cubicBezTo>
                  <a:cubicBezTo>
                    <a:pt x="783163" y="257997"/>
                    <a:pt x="751767" y="271002"/>
                    <a:pt x="719030" y="271002"/>
                  </a:cubicBezTo>
                  <a:lnTo>
                    <a:pt x="123436" y="271002"/>
                  </a:lnTo>
                  <a:cubicBezTo>
                    <a:pt x="90698" y="271002"/>
                    <a:pt x="59302" y="257997"/>
                    <a:pt x="36153" y="234848"/>
                  </a:cubicBezTo>
                  <a:cubicBezTo>
                    <a:pt x="13005" y="211700"/>
                    <a:pt x="0" y="180303"/>
                    <a:pt x="0" y="147566"/>
                  </a:cubicBezTo>
                  <a:lnTo>
                    <a:pt x="0" y="123436"/>
                  </a:lnTo>
                  <a:cubicBezTo>
                    <a:pt x="0" y="90698"/>
                    <a:pt x="13005" y="59302"/>
                    <a:pt x="36153" y="36153"/>
                  </a:cubicBezTo>
                  <a:cubicBezTo>
                    <a:pt x="59302" y="13005"/>
                    <a:pt x="90698" y="0"/>
                    <a:pt x="123436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42465" cy="31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176318" y="5466924"/>
            <a:ext cx="206465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EG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جـــواب</a:t>
            </a:r>
          </a:p>
        </p:txBody>
      </p:sp>
      <p:sp>
        <p:nvSpPr>
          <p:cNvPr id="20" name="مستطيل: زوايا مستديرة 19">
            <a:extLst>
              <a:ext uri="{FF2B5EF4-FFF2-40B4-BE49-F238E27FC236}">
                <a16:creationId xmlns:a16="http://schemas.microsoft.com/office/drawing/2014/main" id="{6481FCC5-69D0-2596-709E-3AC4D2DB87BD}"/>
              </a:ext>
            </a:extLst>
          </p:cNvPr>
          <p:cNvSpPr/>
          <p:nvPr/>
        </p:nvSpPr>
        <p:spPr>
          <a:xfrm>
            <a:off x="9296400" y="6819900"/>
            <a:ext cx="4826815" cy="769350"/>
          </a:xfrm>
          <a:prstGeom prst="roundRect">
            <a:avLst/>
          </a:prstGeom>
          <a:solidFill>
            <a:srgbClr val="F8D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TextBox 18"/>
          <p:cNvSpPr txBox="1"/>
          <p:nvPr/>
        </p:nvSpPr>
        <p:spPr>
          <a:xfrm>
            <a:off x="9522117" y="6888750"/>
            <a:ext cx="4423886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899"/>
              </a:lnSpc>
              <a:spcBef>
                <a:spcPct val="0"/>
              </a:spcBef>
            </a:pPr>
            <a:r>
              <a:rPr lang="ar-EG" sz="3499" dirty="0">
                <a:solidFill>
                  <a:srgbClr val="000000"/>
                </a:solidFill>
                <a:latin typeface="MediaPro"/>
                <a:ea typeface="MediaPro"/>
                <a:cs typeface="MediaPro"/>
                <a:sym typeface="MediaPro"/>
                <a:rtl/>
              </a:rPr>
              <a:t>قـــــــوة الجــــــاذبيـــــة الأرضــــــية</a:t>
            </a:r>
          </a:p>
        </p:txBody>
      </p:sp>
      <p:sp>
        <p:nvSpPr>
          <p:cNvPr id="19" name="Freeform 19"/>
          <p:cNvSpPr/>
          <p:nvPr/>
        </p:nvSpPr>
        <p:spPr>
          <a:xfrm rot="8354402">
            <a:off x="14080091" y="6102398"/>
            <a:ext cx="1484335" cy="419325"/>
          </a:xfrm>
          <a:custGeom>
            <a:avLst/>
            <a:gdLst/>
            <a:ahLst/>
            <a:cxnLst/>
            <a:rect l="l" t="t" r="r" b="b"/>
            <a:pathLst>
              <a:path w="1484335" h="419325">
                <a:moveTo>
                  <a:pt x="0" y="0"/>
                </a:moveTo>
                <a:lnTo>
                  <a:pt x="1484335" y="0"/>
                </a:lnTo>
                <a:lnTo>
                  <a:pt x="1484335" y="419325"/>
                </a:lnTo>
                <a:lnTo>
                  <a:pt x="0" y="419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30F2F3BD-E5C6-2C7D-7C26-E0633F009623}"/>
              </a:ext>
            </a:extLst>
          </p:cNvPr>
          <p:cNvSpPr txBox="1"/>
          <p:nvPr/>
        </p:nvSpPr>
        <p:spPr>
          <a:xfrm>
            <a:off x="9296400" y="7734300"/>
            <a:ext cx="464960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000" b="1" dirty="0">
                <a:latin typeface="Calibri" panose="020F0502020204030204" pitchFamily="34" charset="0"/>
                <a:cs typeface="Calibri" panose="020F0502020204030204" pitchFamily="34" charset="0"/>
              </a:rPr>
              <a:t>( وهذه القوة هي السبب في جعل الجسم يتحرك بمسار منحنِ أو على شكل قطع مكافئ )</a:t>
            </a:r>
            <a:endParaRPr lang="ar-SA" sz="20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r="-8333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 rot="4371063">
            <a:off x="-1957123" y="4745152"/>
            <a:ext cx="7210568" cy="4090359"/>
          </a:xfrm>
          <a:custGeom>
            <a:avLst/>
            <a:gdLst/>
            <a:ahLst/>
            <a:cxnLst/>
            <a:rect l="l" t="t" r="r" b="b"/>
            <a:pathLst>
              <a:path w="7210568" h="4090359">
                <a:moveTo>
                  <a:pt x="0" y="0"/>
                </a:moveTo>
                <a:lnTo>
                  <a:pt x="7210568" y="0"/>
                </a:lnTo>
                <a:lnTo>
                  <a:pt x="7210568" y="4090359"/>
                </a:lnTo>
                <a:lnTo>
                  <a:pt x="0" y="409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4371063">
            <a:off x="13654016" y="1157097"/>
            <a:ext cx="7210568" cy="4090359"/>
          </a:xfrm>
          <a:custGeom>
            <a:avLst/>
            <a:gdLst/>
            <a:ahLst/>
            <a:cxnLst/>
            <a:rect l="l" t="t" r="r" b="b"/>
            <a:pathLst>
              <a:path w="7210568" h="4090359">
                <a:moveTo>
                  <a:pt x="0" y="0"/>
                </a:moveTo>
                <a:lnTo>
                  <a:pt x="7210568" y="0"/>
                </a:lnTo>
                <a:lnTo>
                  <a:pt x="7210568" y="4090358"/>
                </a:lnTo>
                <a:lnTo>
                  <a:pt x="0" y="40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9" name="مستطيل: زوايا مستديرة 38">
            <a:extLst>
              <a:ext uri="{FF2B5EF4-FFF2-40B4-BE49-F238E27FC236}">
                <a16:creationId xmlns:a16="http://schemas.microsoft.com/office/drawing/2014/main" id="{F0CDF8E1-0515-6214-8CC1-898CFB761F02}"/>
              </a:ext>
            </a:extLst>
          </p:cNvPr>
          <p:cNvSpPr/>
          <p:nvPr/>
        </p:nvSpPr>
        <p:spPr>
          <a:xfrm>
            <a:off x="4665458" y="5523756"/>
            <a:ext cx="4201796" cy="5029944"/>
          </a:xfrm>
          <a:prstGeom prst="roundRect">
            <a:avLst/>
          </a:prstGeom>
          <a:solidFill>
            <a:srgbClr val="DB72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5F5399BD-0C92-DBB2-0240-705622ED1BE6}"/>
              </a:ext>
            </a:extLst>
          </p:cNvPr>
          <p:cNvSpPr/>
          <p:nvPr/>
        </p:nvSpPr>
        <p:spPr>
          <a:xfrm>
            <a:off x="8959505" y="5143500"/>
            <a:ext cx="369011" cy="3432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شكل بيضاوي 19">
            <a:extLst>
              <a:ext uri="{FF2B5EF4-FFF2-40B4-BE49-F238E27FC236}">
                <a16:creationId xmlns:a16="http://schemas.microsoft.com/office/drawing/2014/main" id="{75F7EF1E-A2D4-63BA-E441-1214EB137E38}"/>
              </a:ext>
            </a:extLst>
          </p:cNvPr>
          <p:cNvSpPr/>
          <p:nvPr/>
        </p:nvSpPr>
        <p:spPr>
          <a:xfrm>
            <a:off x="8959505" y="5143500"/>
            <a:ext cx="536587" cy="554584"/>
          </a:xfrm>
          <a:prstGeom prst="ellipse">
            <a:avLst/>
          </a:prstGeom>
          <a:solidFill>
            <a:srgbClr val="1A962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21" name="مجموعة 71">
            <a:extLst>
              <a:ext uri="{FF2B5EF4-FFF2-40B4-BE49-F238E27FC236}">
                <a16:creationId xmlns:a16="http://schemas.microsoft.com/office/drawing/2014/main" id="{6687DD83-A052-B9A5-E982-AC7591C15916}"/>
              </a:ext>
            </a:extLst>
          </p:cNvPr>
          <p:cNvGrpSpPr/>
          <p:nvPr/>
        </p:nvGrpSpPr>
        <p:grpSpPr>
          <a:xfrm>
            <a:off x="9030944" y="5214939"/>
            <a:ext cx="184506" cy="4462448"/>
            <a:chOff x="2571736" y="2500306"/>
            <a:chExt cx="142876" cy="3714776"/>
          </a:xfrm>
        </p:grpSpPr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id="{BAF86383-CFA3-0160-E9E6-3FDE258D7800}"/>
                </a:ext>
              </a:extLst>
            </p:cNvPr>
            <p:cNvSpPr/>
            <p:nvPr/>
          </p:nvSpPr>
          <p:spPr>
            <a:xfrm>
              <a:off x="2571736" y="2500306"/>
              <a:ext cx="142876" cy="14287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3" name="شكل بيضاوي 22">
              <a:extLst>
                <a:ext uri="{FF2B5EF4-FFF2-40B4-BE49-F238E27FC236}">
                  <a16:creationId xmlns:a16="http://schemas.microsoft.com/office/drawing/2014/main" id="{58FAFE49-ED5F-BF0E-4F7C-72C991744BF9}"/>
                </a:ext>
              </a:extLst>
            </p:cNvPr>
            <p:cNvSpPr/>
            <p:nvPr/>
          </p:nvSpPr>
          <p:spPr>
            <a:xfrm>
              <a:off x="2571736" y="3143248"/>
              <a:ext cx="142876" cy="14287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شكل بيضاوي 23">
              <a:extLst>
                <a:ext uri="{FF2B5EF4-FFF2-40B4-BE49-F238E27FC236}">
                  <a16:creationId xmlns:a16="http://schemas.microsoft.com/office/drawing/2014/main" id="{E6318C9A-28DB-9293-9570-7822720C002F}"/>
                </a:ext>
              </a:extLst>
            </p:cNvPr>
            <p:cNvSpPr/>
            <p:nvPr/>
          </p:nvSpPr>
          <p:spPr>
            <a:xfrm>
              <a:off x="2571736" y="3929066"/>
              <a:ext cx="142876" cy="14287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شكل بيضاوي 24">
              <a:extLst>
                <a:ext uri="{FF2B5EF4-FFF2-40B4-BE49-F238E27FC236}">
                  <a16:creationId xmlns:a16="http://schemas.microsoft.com/office/drawing/2014/main" id="{B5209663-E938-5610-79A2-3417F6F4CDB7}"/>
                </a:ext>
              </a:extLst>
            </p:cNvPr>
            <p:cNvSpPr/>
            <p:nvPr/>
          </p:nvSpPr>
          <p:spPr>
            <a:xfrm>
              <a:off x="2571736" y="4786322"/>
              <a:ext cx="142876" cy="14287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6" name="شكل بيضاوي 25">
              <a:extLst>
                <a:ext uri="{FF2B5EF4-FFF2-40B4-BE49-F238E27FC236}">
                  <a16:creationId xmlns:a16="http://schemas.microsoft.com/office/drawing/2014/main" id="{8DFDB313-D690-0BB0-0B41-D25ACA33BE51}"/>
                </a:ext>
              </a:extLst>
            </p:cNvPr>
            <p:cNvSpPr/>
            <p:nvPr/>
          </p:nvSpPr>
          <p:spPr>
            <a:xfrm>
              <a:off x="2571736" y="6072206"/>
              <a:ext cx="142876" cy="14287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27" name="مجموعة 76">
            <a:extLst>
              <a:ext uri="{FF2B5EF4-FFF2-40B4-BE49-F238E27FC236}">
                <a16:creationId xmlns:a16="http://schemas.microsoft.com/office/drawing/2014/main" id="{E0983BF8-7AD2-012D-5545-CB55EA8462A2}"/>
              </a:ext>
            </a:extLst>
          </p:cNvPr>
          <p:cNvGrpSpPr/>
          <p:nvPr/>
        </p:nvGrpSpPr>
        <p:grpSpPr>
          <a:xfrm>
            <a:off x="9030943" y="5207532"/>
            <a:ext cx="369011" cy="4608619"/>
            <a:chOff x="2571736" y="2500306"/>
            <a:chExt cx="285752" cy="3836456"/>
          </a:xfrm>
          <a:solidFill>
            <a:srgbClr val="1A9626"/>
          </a:solidFill>
        </p:grpSpPr>
        <p:sp>
          <p:nvSpPr>
            <p:cNvPr id="28" name="شكل بيضاوي 27">
              <a:extLst>
                <a:ext uri="{FF2B5EF4-FFF2-40B4-BE49-F238E27FC236}">
                  <a16:creationId xmlns:a16="http://schemas.microsoft.com/office/drawing/2014/main" id="{34325D9B-AB7C-D440-C2B7-C07D782D65B4}"/>
                </a:ext>
              </a:extLst>
            </p:cNvPr>
            <p:cNvSpPr/>
            <p:nvPr/>
          </p:nvSpPr>
          <p:spPr>
            <a:xfrm>
              <a:off x="2571736" y="2500306"/>
              <a:ext cx="142876" cy="142876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9" name="شكل بيضاوي 28">
              <a:extLst>
                <a:ext uri="{FF2B5EF4-FFF2-40B4-BE49-F238E27FC236}">
                  <a16:creationId xmlns:a16="http://schemas.microsoft.com/office/drawing/2014/main" id="{1E425040-18A6-8704-85B8-7776F6A27320}"/>
                </a:ext>
              </a:extLst>
            </p:cNvPr>
            <p:cNvSpPr/>
            <p:nvPr/>
          </p:nvSpPr>
          <p:spPr>
            <a:xfrm>
              <a:off x="2571736" y="3143248"/>
              <a:ext cx="214314" cy="214314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0" name="شكل بيضاوي 29">
              <a:extLst>
                <a:ext uri="{FF2B5EF4-FFF2-40B4-BE49-F238E27FC236}">
                  <a16:creationId xmlns:a16="http://schemas.microsoft.com/office/drawing/2014/main" id="{A9AD3D46-2C18-D4AD-DD31-6A036C988C38}"/>
                </a:ext>
              </a:extLst>
            </p:cNvPr>
            <p:cNvSpPr/>
            <p:nvPr/>
          </p:nvSpPr>
          <p:spPr>
            <a:xfrm>
              <a:off x="2571736" y="3929066"/>
              <a:ext cx="214314" cy="214314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1" name="شكل بيضاوي 30">
              <a:extLst>
                <a:ext uri="{FF2B5EF4-FFF2-40B4-BE49-F238E27FC236}">
                  <a16:creationId xmlns:a16="http://schemas.microsoft.com/office/drawing/2014/main" id="{5405FCBC-5286-1658-3AA9-E30EB9C7F4D5}"/>
                </a:ext>
              </a:extLst>
            </p:cNvPr>
            <p:cNvSpPr/>
            <p:nvPr/>
          </p:nvSpPr>
          <p:spPr>
            <a:xfrm>
              <a:off x="2571736" y="4786322"/>
              <a:ext cx="214314" cy="214314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2" name="شكل بيضاوي 31">
              <a:extLst>
                <a:ext uri="{FF2B5EF4-FFF2-40B4-BE49-F238E27FC236}">
                  <a16:creationId xmlns:a16="http://schemas.microsoft.com/office/drawing/2014/main" id="{101A0DDD-705C-4180-B388-20054887FB1B}"/>
                </a:ext>
              </a:extLst>
            </p:cNvPr>
            <p:cNvSpPr/>
            <p:nvPr/>
          </p:nvSpPr>
          <p:spPr>
            <a:xfrm>
              <a:off x="2571736" y="6072205"/>
              <a:ext cx="285752" cy="264557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33" name="مجموعة 82">
            <a:extLst>
              <a:ext uri="{FF2B5EF4-FFF2-40B4-BE49-F238E27FC236}">
                <a16:creationId xmlns:a16="http://schemas.microsoft.com/office/drawing/2014/main" id="{55965F89-2F00-FCDF-BEE6-BE047AB0D447}"/>
              </a:ext>
            </a:extLst>
          </p:cNvPr>
          <p:cNvGrpSpPr/>
          <p:nvPr/>
        </p:nvGrpSpPr>
        <p:grpSpPr>
          <a:xfrm>
            <a:off x="9118433" y="5329058"/>
            <a:ext cx="5442917" cy="4599722"/>
            <a:chOff x="2571736" y="2500306"/>
            <a:chExt cx="4214842" cy="3829050"/>
          </a:xfrm>
          <a:solidFill>
            <a:srgbClr val="FF0000"/>
          </a:solidFill>
        </p:grpSpPr>
        <p:sp>
          <p:nvSpPr>
            <p:cNvPr id="34" name="شكل بيضاوي 33">
              <a:extLst>
                <a:ext uri="{FF2B5EF4-FFF2-40B4-BE49-F238E27FC236}">
                  <a16:creationId xmlns:a16="http://schemas.microsoft.com/office/drawing/2014/main" id="{8D696C39-4AD9-DFAB-59A4-A73000A523FA}"/>
                </a:ext>
              </a:extLst>
            </p:cNvPr>
            <p:cNvSpPr/>
            <p:nvPr/>
          </p:nvSpPr>
          <p:spPr>
            <a:xfrm>
              <a:off x="2571736" y="2500306"/>
              <a:ext cx="285752" cy="278346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5" name="شكل بيضاوي 34">
              <a:extLst>
                <a:ext uri="{FF2B5EF4-FFF2-40B4-BE49-F238E27FC236}">
                  <a16:creationId xmlns:a16="http://schemas.microsoft.com/office/drawing/2014/main" id="{E190801E-C1AB-DD01-5C37-693C628A6024}"/>
                </a:ext>
              </a:extLst>
            </p:cNvPr>
            <p:cNvSpPr/>
            <p:nvPr/>
          </p:nvSpPr>
          <p:spPr>
            <a:xfrm>
              <a:off x="3336240" y="2662383"/>
              <a:ext cx="281192" cy="247350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6" name="شكل بيضاوي 35">
              <a:extLst>
                <a:ext uri="{FF2B5EF4-FFF2-40B4-BE49-F238E27FC236}">
                  <a16:creationId xmlns:a16="http://schemas.microsoft.com/office/drawing/2014/main" id="{ACFC9AA8-7E41-C091-4D69-21F80602409C}"/>
                </a:ext>
              </a:extLst>
            </p:cNvPr>
            <p:cNvSpPr/>
            <p:nvPr/>
          </p:nvSpPr>
          <p:spPr>
            <a:xfrm>
              <a:off x="4425989" y="3165552"/>
              <a:ext cx="292022" cy="274447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شكل بيضاوي 36">
              <a:extLst>
                <a:ext uri="{FF2B5EF4-FFF2-40B4-BE49-F238E27FC236}">
                  <a16:creationId xmlns:a16="http://schemas.microsoft.com/office/drawing/2014/main" id="{92938F94-8334-CE8A-6104-7630EC544E17}"/>
                </a:ext>
              </a:extLst>
            </p:cNvPr>
            <p:cNvSpPr/>
            <p:nvPr/>
          </p:nvSpPr>
          <p:spPr>
            <a:xfrm>
              <a:off x="5796136" y="4312257"/>
              <a:ext cx="214313" cy="259692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37">
              <a:extLst>
                <a:ext uri="{FF2B5EF4-FFF2-40B4-BE49-F238E27FC236}">
                  <a16:creationId xmlns:a16="http://schemas.microsoft.com/office/drawing/2014/main" id="{BA7D4A45-4D49-42CE-D377-0545ECD79EC7}"/>
                </a:ext>
              </a:extLst>
            </p:cNvPr>
            <p:cNvSpPr/>
            <p:nvPr/>
          </p:nvSpPr>
          <p:spPr>
            <a:xfrm>
              <a:off x="6500826" y="6072206"/>
              <a:ext cx="285752" cy="257150"/>
            </a:xfrm>
            <a:prstGeom prst="ellipse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46" name="مستطيل 45">
            <a:extLst>
              <a:ext uri="{FF2B5EF4-FFF2-40B4-BE49-F238E27FC236}">
                <a16:creationId xmlns:a16="http://schemas.microsoft.com/office/drawing/2014/main" id="{FE085502-C598-9F88-6A6B-8B969174447C}"/>
              </a:ext>
            </a:extLst>
          </p:cNvPr>
          <p:cNvSpPr/>
          <p:nvPr/>
        </p:nvSpPr>
        <p:spPr>
          <a:xfrm>
            <a:off x="6336955" y="9120462"/>
            <a:ext cx="1066896" cy="1187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47" name="رابط مستقيم 46">
            <a:extLst>
              <a:ext uri="{FF2B5EF4-FFF2-40B4-BE49-F238E27FC236}">
                <a16:creationId xmlns:a16="http://schemas.microsoft.com/office/drawing/2014/main" id="{A1E1FF45-D2CC-64B7-FC0D-6987ABE5C0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99256" y="9813370"/>
            <a:ext cx="989877" cy="4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رابط مستقيم 47">
            <a:extLst>
              <a:ext uri="{FF2B5EF4-FFF2-40B4-BE49-F238E27FC236}">
                <a16:creationId xmlns:a16="http://schemas.microsoft.com/office/drawing/2014/main" id="{1E501B5D-2CE7-40FE-AB4F-4C1C1D40C2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40037" y="9286109"/>
            <a:ext cx="457241" cy="197975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رابط مستقيم 48">
            <a:extLst>
              <a:ext uri="{FF2B5EF4-FFF2-40B4-BE49-F238E27FC236}">
                <a16:creationId xmlns:a16="http://schemas.microsoft.com/office/drawing/2014/main" id="{1E6597F3-2488-658B-5631-3511143EEC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92452" y="9882233"/>
            <a:ext cx="152412" cy="96787"/>
          </a:xfrm>
          <a:prstGeom prst="lin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مربع نص 49">
            <a:extLst>
              <a:ext uri="{FF2B5EF4-FFF2-40B4-BE49-F238E27FC236}">
                <a16:creationId xmlns:a16="http://schemas.microsoft.com/office/drawing/2014/main" id="{CF6B792B-5FC7-65C9-5272-C79E32B833E6}"/>
              </a:ext>
            </a:extLst>
          </p:cNvPr>
          <p:cNvSpPr txBox="1"/>
          <p:nvPr/>
        </p:nvSpPr>
        <p:spPr>
          <a:xfrm>
            <a:off x="5853604" y="8038728"/>
            <a:ext cx="20574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b="1" dirty="0">
                <a:solidFill>
                  <a:schemeClr val="bg1"/>
                </a:solidFill>
                <a:latin typeface="29LT Zarid Sans Bold" panose="020B0604020202020204" charset="-78"/>
                <a:cs typeface="29LT Zarid Sans Bold" panose="020B0604020202020204" charset="-78"/>
              </a:rPr>
              <a:t>مــــــــبنى</a:t>
            </a:r>
          </a:p>
        </p:txBody>
      </p:sp>
      <p:sp>
        <p:nvSpPr>
          <p:cNvPr id="51" name="مستطيل: زوايا مستديرة 50">
            <a:extLst>
              <a:ext uri="{FF2B5EF4-FFF2-40B4-BE49-F238E27FC236}">
                <a16:creationId xmlns:a16="http://schemas.microsoft.com/office/drawing/2014/main" id="{FAD925F4-38E6-15BF-882B-2B0AB5D2097C}"/>
              </a:ext>
            </a:extLst>
          </p:cNvPr>
          <p:cNvSpPr/>
          <p:nvPr/>
        </p:nvSpPr>
        <p:spPr>
          <a:xfrm>
            <a:off x="5302821" y="5967713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2" name="مستطيل: زوايا مستديرة 51">
            <a:extLst>
              <a:ext uri="{FF2B5EF4-FFF2-40B4-BE49-F238E27FC236}">
                <a16:creationId xmlns:a16="http://schemas.microsoft.com/office/drawing/2014/main" id="{D21BC584-A123-0A9D-AEC7-7A10098A9F20}"/>
              </a:ext>
            </a:extLst>
          </p:cNvPr>
          <p:cNvSpPr/>
          <p:nvPr/>
        </p:nvSpPr>
        <p:spPr>
          <a:xfrm>
            <a:off x="7403851" y="5963162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3" name="مستطيل: زوايا مستديرة 52">
            <a:extLst>
              <a:ext uri="{FF2B5EF4-FFF2-40B4-BE49-F238E27FC236}">
                <a16:creationId xmlns:a16="http://schemas.microsoft.com/office/drawing/2014/main" id="{49807D29-E57F-6D0F-1EEF-869B726D007C}"/>
              </a:ext>
            </a:extLst>
          </p:cNvPr>
          <p:cNvSpPr/>
          <p:nvPr/>
        </p:nvSpPr>
        <p:spPr>
          <a:xfrm>
            <a:off x="6372111" y="7147238"/>
            <a:ext cx="907941" cy="783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081A7F96-B0C9-D032-8522-924B25886FD5}"/>
              </a:ext>
            </a:extLst>
          </p:cNvPr>
          <p:cNvGrpSpPr/>
          <p:nvPr/>
        </p:nvGrpSpPr>
        <p:grpSpPr>
          <a:xfrm>
            <a:off x="3733801" y="694497"/>
            <a:ext cx="9548524" cy="1288946"/>
            <a:chOff x="0" y="0"/>
            <a:chExt cx="1627858" cy="292086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B0E25157-81F4-DE26-5FE2-468A55FFC775}"/>
                </a:ext>
              </a:extLst>
            </p:cNvPr>
            <p:cNvSpPr/>
            <p:nvPr/>
          </p:nvSpPr>
          <p:spPr>
            <a:xfrm>
              <a:off x="0" y="0"/>
              <a:ext cx="1627858" cy="292086"/>
            </a:xfrm>
            <a:custGeom>
              <a:avLst/>
              <a:gdLst/>
              <a:ahLst/>
              <a:cxnLst/>
              <a:rect l="l" t="t" r="r" b="b"/>
              <a:pathLst>
                <a:path w="1627858" h="292086">
                  <a:moveTo>
                    <a:pt x="57619" y="0"/>
                  </a:moveTo>
                  <a:lnTo>
                    <a:pt x="1570240" y="0"/>
                  </a:lnTo>
                  <a:cubicBezTo>
                    <a:pt x="1585521" y="0"/>
                    <a:pt x="1600176" y="6071"/>
                    <a:pt x="1610982" y="16876"/>
                  </a:cubicBezTo>
                  <a:cubicBezTo>
                    <a:pt x="1621788" y="27682"/>
                    <a:pt x="1627858" y="42337"/>
                    <a:pt x="1627858" y="57619"/>
                  </a:cubicBezTo>
                  <a:lnTo>
                    <a:pt x="1627858" y="234467"/>
                  </a:lnTo>
                  <a:cubicBezTo>
                    <a:pt x="1627858" y="249749"/>
                    <a:pt x="1621788" y="264404"/>
                    <a:pt x="1610982" y="275210"/>
                  </a:cubicBezTo>
                  <a:cubicBezTo>
                    <a:pt x="1600176" y="286016"/>
                    <a:pt x="1585521" y="292086"/>
                    <a:pt x="1570240" y="292086"/>
                  </a:cubicBezTo>
                  <a:lnTo>
                    <a:pt x="57619" y="292086"/>
                  </a:lnTo>
                  <a:cubicBezTo>
                    <a:pt x="42337" y="292086"/>
                    <a:pt x="27682" y="286016"/>
                    <a:pt x="16876" y="275210"/>
                  </a:cubicBezTo>
                  <a:cubicBezTo>
                    <a:pt x="6071" y="264404"/>
                    <a:pt x="0" y="249749"/>
                    <a:pt x="0" y="234467"/>
                  </a:cubicBezTo>
                  <a:lnTo>
                    <a:pt x="0" y="57619"/>
                  </a:lnTo>
                  <a:cubicBezTo>
                    <a:pt x="0" y="42337"/>
                    <a:pt x="6071" y="27682"/>
                    <a:pt x="16876" y="16876"/>
                  </a:cubicBezTo>
                  <a:cubicBezTo>
                    <a:pt x="27682" y="6071"/>
                    <a:pt x="42337" y="0"/>
                    <a:pt x="57619" y="0"/>
                  </a:cubicBezTo>
                  <a:close/>
                </a:path>
              </a:pathLst>
            </a:custGeom>
            <a:solidFill>
              <a:srgbClr val="D65E3E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34E86738-4164-3FC9-A1DA-FE0274B57C22}"/>
                </a:ext>
              </a:extLst>
            </p:cNvPr>
            <p:cNvSpPr txBox="1"/>
            <p:nvPr/>
          </p:nvSpPr>
          <p:spPr>
            <a:xfrm>
              <a:off x="0" y="-47625"/>
              <a:ext cx="1627858" cy="33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13">
            <a:extLst>
              <a:ext uri="{FF2B5EF4-FFF2-40B4-BE49-F238E27FC236}">
                <a16:creationId xmlns:a16="http://schemas.microsoft.com/office/drawing/2014/main" id="{57B5E6A6-EAD3-58CE-D128-213D620BAD5C}"/>
              </a:ext>
            </a:extLst>
          </p:cNvPr>
          <p:cNvSpPr txBox="1"/>
          <p:nvPr/>
        </p:nvSpPr>
        <p:spPr>
          <a:xfrm>
            <a:off x="3408097" y="925564"/>
            <a:ext cx="10045148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300"/>
              </a:lnSpc>
            </a:pPr>
            <a:r>
              <a:rPr lang="ar-SA" sz="4500" dirty="0">
                <a:solidFill>
                  <a:srgbClr val="FFFFFF"/>
                </a:solidFill>
                <a:latin typeface="Ahaleel Bold"/>
                <a:ea typeface="Ahaleel Bold"/>
                <a:cs typeface="Ahaleel Bold"/>
                <a:sym typeface="Ahaleel Bold"/>
                <a:rtl/>
              </a:rPr>
              <a:t>مثال على المقذوفات المنحنية و الرأسية </a:t>
            </a:r>
            <a:endParaRPr lang="ar-EG" sz="4500" dirty="0">
              <a:solidFill>
                <a:srgbClr val="FFFFFF"/>
              </a:solidFill>
              <a:latin typeface="Ahaleel Bold"/>
              <a:ea typeface="Ahaleel Bold"/>
              <a:cs typeface="Ahaleel Bold"/>
              <a:sym typeface="Ahaleel Bold"/>
              <a:rtl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3 L 0.00625 0.5015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2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1.85185E-6 C 0.02179 -0.00092 0.04401 -0.00154 0.06563 0.00695 C 0.08715 0.01559 0.10339 0.02639 0.12882 0.05185 C 0.15408 0.07732 0.19271 0.12423 0.21641 0.15942 C 0.24028 0.19522 0.25651 0.23334 0.27075 0.26559 C 0.28481 0.29769 0.2921 0.31975 0.30156 0.3534 C 0.31137 0.38735 0.32292 0.43133 0.32856 0.46621 C 0.33403 0.50046 0.33403 0.54769 0.3349 0.56065 C 0.3362 0.57361 0.33481 0.54445 0.33377 0.54259 " pathEditMode="relative" rAng="0" ptsTypes="AAAAAAAAA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28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438</Words>
  <Application>Microsoft Office PowerPoint</Application>
  <PresentationFormat>مخصص</PresentationFormat>
  <Paragraphs>120</Paragraphs>
  <Slides>21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34" baseType="lpstr">
      <vt:lpstr>MediaPro Medium</vt:lpstr>
      <vt:lpstr>Cambria Math</vt:lpstr>
      <vt:lpstr>29LT Zarid Sans Bold</vt:lpstr>
      <vt:lpstr>Arial</vt:lpstr>
      <vt:lpstr>Hagrid Heavy</vt:lpstr>
      <vt:lpstr>Ahaleel Bold</vt:lpstr>
      <vt:lpstr>Times New Roman</vt:lpstr>
      <vt:lpstr>29LT Adir Semi-Bold</vt:lpstr>
      <vt:lpstr>MediaPro</vt:lpstr>
      <vt:lpstr>Tajawal</vt:lpstr>
      <vt:lpstr>Calibri</vt:lpstr>
      <vt:lpstr>PT Bold Heading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Blue Doodle Science Project Presentation</dc:title>
  <dc:creator>Azyz25 AA</dc:creator>
  <cp:lastModifiedBy>Azyz25 AA</cp:lastModifiedBy>
  <cp:revision>4</cp:revision>
  <dcterms:created xsi:type="dcterms:W3CDTF">2006-08-16T00:00:00Z</dcterms:created>
  <dcterms:modified xsi:type="dcterms:W3CDTF">2025-01-21T09:53:58Z</dcterms:modified>
  <dc:identifier>DAGcqvP-UGc</dc:identifier>
</cp:coreProperties>
</file>